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0" r:id="rId2"/>
    <p:sldMasterId id="2147483735" r:id="rId3"/>
  </p:sldMasterIdLst>
  <p:notesMasterIdLst>
    <p:notesMasterId r:id="rId124"/>
  </p:notesMasterIdLst>
  <p:sldIdLst>
    <p:sldId id="256" r:id="rId4"/>
    <p:sldId id="415" r:id="rId5"/>
    <p:sldId id="491" r:id="rId6"/>
    <p:sldId id="312" r:id="rId7"/>
    <p:sldId id="461" r:id="rId8"/>
    <p:sldId id="284" r:id="rId9"/>
    <p:sldId id="515" r:id="rId10"/>
    <p:sldId id="514" r:id="rId11"/>
    <p:sldId id="517" r:id="rId12"/>
    <p:sldId id="522" r:id="rId13"/>
    <p:sldId id="543" r:id="rId14"/>
    <p:sldId id="577" r:id="rId15"/>
    <p:sldId id="608" r:id="rId16"/>
    <p:sldId id="578" r:id="rId17"/>
    <p:sldId id="545" r:id="rId18"/>
    <p:sldId id="579" r:id="rId19"/>
    <p:sldId id="419" r:id="rId20"/>
    <p:sldId id="580" r:id="rId21"/>
    <p:sldId id="581" r:id="rId22"/>
    <p:sldId id="539" r:id="rId23"/>
    <p:sldId id="521" r:id="rId24"/>
    <p:sldId id="547" r:id="rId25"/>
    <p:sldId id="542" r:id="rId26"/>
    <p:sldId id="482" r:id="rId27"/>
    <p:sldId id="575" r:id="rId28"/>
    <p:sldId id="538" r:id="rId29"/>
    <p:sldId id="423" r:id="rId30"/>
    <p:sldId id="291" r:id="rId31"/>
    <p:sldId id="269" r:id="rId32"/>
    <p:sldId id="261" r:id="rId33"/>
    <p:sldId id="263" r:id="rId34"/>
    <p:sldId id="264" r:id="rId35"/>
    <p:sldId id="268" r:id="rId36"/>
    <p:sldId id="609" r:id="rId37"/>
    <p:sldId id="314" r:id="rId38"/>
    <p:sldId id="529" r:id="rId39"/>
    <p:sldId id="530" r:id="rId40"/>
    <p:sldId id="511" r:id="rId41"/>
    <p:sldId id="531" r:id="rId42"/>
    <p:sldId id="532" r:id="rId43"/>
    <p:sldId id="549" r:id="rId44"/>
    <p:sldId id="550" r:id="rId45"/>
    <p:sldId id="533" r:id="rId46"/>
    <p:sldId id="582" r:id="rId47"/>
    <p:sldId id="586" r:id="rId48"/>
    <p:sldId id="583" r:id="rId49"/>
    <p:sldId id="587" r:id="rId50"/>
    <p:sldId id="588" r:id="rId51"/>
    <p:sldId id="589" r:id="rId52"/>
    <p:sldId id="590" r:id="rId53"/>
    <p:sldId id="592" r:id="rId54"/>
    <p:sldId id="593" r:id="rId55"/>
    <p:sldId id="596" r:id="rId56"/>
    <p:sldId id="595" r:id="rId57"/>
    <p:sldId id="594" r:id="rId58"/>
    <p:sldId id="597" r:id="rId59"/>
    <p:sldId id="536" r:id="rId60"/>
    <p:sldId id="598" r:id="rId61"/>
    <p:sldId id="599" r:id="rId62"/>
    <p:sldId id="600" r:id="rId63"/>
    <p:sldId id="601" r:id="rId64"/>
    <p:sldId id="602" r:id="rId65"/>
    <p:sldId id="429" r:id="rId66"/>
    <p:sldId id="554" r:id="rId67"/>
    <p:sldId id="603" r:id="rId68"/>
    <p:sldId id="430" r:id="rId69"/>
    <p:sldId id="604" r:id="rId70"/>
    <p:sldId id="431" r:id="rId71"/>
    <p:sldId id="605" r:id="rId72"/>
    <p:sldId id="568" r:id="rId73"/>
    <p:sldId id="606" r:id="rId74"/>
    <p:sldId id="555" r:id="rId75"/>
    <p:sldId id="573" r:id="rId76"/>
    <p:sldId id="432" r:id="rId77"/>
    <p:sldId id="557" r:id="rId78"/>
    <p:sldId id="433" r:id="rId79"/>
    <p:sldId id="610" r:id="rId80"/>
    <p:sldId id="558" r:id="rId81"/>
    <p:sldId id="571" r:id="rId82"/>
    <p:sldId id="437" r:id="rId83"/>
    <p:sldId id="436" r:id="rId84"/>
    <p:sldId id="607" r:id="rId85"/>
    <p:sldId id="556" r:id="rId86"/>
    <p:sldId id="486" r:id="rId87"/>
    <p:sldId id="487" r:id="rId88"/>
    <p:sldId id="559" r:id="rId89"/>
    <p:sldId id="489" r:id="rId90"/>
    <p:sldId id="560" r:id="rId91"/>
    <p:sldId id="572" r:id="rId92"/>
    <p:sldId id="307" r:id="rId93"/>
    <p:sldId id="563" r:id="rId94"/>
    <p:sldId id="439" r:id="rId95"/>
    <p:sldId id="441" r:id="rId96"/>
    <p:sldId id="574" r:id="rId97"/>
    <p:sldId id="442" r:id="rId98"/>
    <p:sldId id="443" r:id="rId99"/>
    <p:sldId id="564" r:id="rId100"/>
    <p:sldId id="444" r:id="rId101"/>
    <p:sldId id="445" r:id="rId102"/>
    <p:sldId id="475" r:id="rId103"/>
    <p:sldId id="565" r:id="rId104"/>
    <p:sldId id="381" r:id="rId105"/>
    <p:sldId id="448" r:id="rId106"/>
    <p:sldId id="449" r:id="rId107"/>
    <p:sldId id="450" r:id="rId108"/>
    <p:sldId id="451" r:id="rId109"/>
    <p:sldId id="384" r:id="rId110"/>
    <p:sldId id="452" r:id="rId111"/>
    <p:sldId id="469" r:id="rId112"/>
    <p:sldId id="471" r:id="rId113"/>
    <p:sldId id="526" r:id="rId114"/>
    <p:sldId id="527" r:id="rId115"/>
    <p:sldId id="457" r:id="rId116"/>
    <p:sldId id="528" r:id="rId117"/>
    <p:sldId id="567" r:id="rId118"/>
    <p:sldId id="386" r:id="rId119"/>
    <p:sldId id="389" r:id="rId120"/>
    <p:sldId id="390" r:id="rId121"/>
    <p:sldId id="464" r:id="rId122"/>
    <p:sldId id="51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4660"/>
  </p:normalViewPr>
  <p:slideViewPr>
    <p:cSldViewPr snapToGrid="0">
      <p:cViewPr varScale="1">
        <p:scale>
          <a:sx n="83" d="100"/>
          <a:sy n="83" d="100"/>
        </p:scale>
        <p:origin x="112" y="56"/>
      </p:cViewPr>
      <p:guideLst/>
    </p:cSldViewPr>
  </p:slideViewPr>
  <p:notesTextViewPr>
    <p:cViewPr>
      <p:scale>
        <a:sx n="1" d="1"/>
        <a:sy n="1" d="1"/>
      </p:scale>
      <p:origin x="0" y="0"/>
    </p:cViewPr>
  </p:notesTextViewPr>
  <p:sorterViewPr>
    <p:cViewPr>
      <p:scale>
        <a:sx n="100" d="100"/>
        <a:sy n="100" d="100"/>
      </p:scale>
      <p:origin x="0" y="-125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88BF1-8687-4946-9192-5A2D0B96286D}" type="datetimeFigureOut">
              <a:rPr lang="en-HK" smtClean="0"/>
              <a:t>14/6/2025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A8BD6-2AB4-495C-AE7B-286CF59B0A20}" type="slidenum">
              <a:rPr lang="en-HK" smtClean="0"/>
              <a:t>‹#›</a:t>
            </a:fld>
            <a:endParaRPr lang="en-HK"/>
          </a:p>
        </p:txBody>
      </p:sp>
    </p:spTree>
    <p:extLst>
      <p:ext uri="{BB962C8B-B14F-4D97-AF65-F5344CB8AC3E}">
        <p14:creationId xmlns:p14="http://schemas.microsoft.com/office/powerpoint/2010/main" val="129918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nalyticsinsight.net/top-10-data-science-programming-languages-for-2020/" TargetMode="External"/><Relationship Id="rId7" Type="http://schemas.openxmlformats.org/officeDocument/2006/relationships/hyperlink" Target="https://www.whizlabs.com/blog/python-or-r-which-should-learn/"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datacamp.com/community/tutorials/r-or-python-for-data-analysis" TargetMode="External"/><Relationship Id="rId5" Type="http://schemas.openxmlformats.org/officeDocument/2006/relationships/hyperlink" Target="https://jelvix.com/blog/top-data-science-programming-languages" TargetMode="External"/><Relationship Id="rId4" Type="http://schemas.openxmlformats.org/officeDocument/2006/relationships/hyperlink" Target="https://medium.com/datadriveninvestor/top-6-data-science-programming-languages-for-2019-39ba1b6819a8"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nalyticsinsight.net/top-10-data-science-programming-languages-for-2020/" TargetMode="External"/><Relationship Id="rId7" Type="http://schemas.openxmlformats.org/officeDocument/2006/relationships/hyperlink" Target="https://www.whizlabs.com/blog/python-or-r-which-should-learn/"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datacamp.com/community/tutorials/r-or-python-for-data-analysis" TargetMode="External"/><Relationship Id="rId5" Type="http://schemas.openxmlformats.org/officeDocument/2006/relationships/hyperlink" Target="https://jelvix.com/blog/top-data-science-programming-languages" TargetMode="External"/><Relationship Id="rId4" Type="http://schemas.openxmlformats.org/officeDocument/2006/relationships/hyperlink" Target="https://medium.com/datadriveninvestor/top-6-data-science-programming-languages-for-2019-39ba1b6819a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is clear and intuitive – Coding and debugging is easy, it’s the best choice for beginners;</a:t>
            </a:r>
            <a:endParaRPr lang="en-HK" dirty="0"/>
          </a:p>
          <a:p>
            <a:r>
              <a:rPr lang="en-HK" dirty="0"/>
              <a:t>Python General-purpose (</a:t>
            </a:r>
            <a:r>
              <a:rPr lang="en-US" sz="1200" b="0" i="0" kern="1200" dirty="0">
                <a:solidFill>
                  <a:schemeClr val="tx1"/>
                </a:solidFill>
                <a:effectLst/>
                <a:latin typeface="+mn-lt"/>
                <a:ea typeface="+mn-ea"/>
                <a:cs typeface="+mn-cs"/>
              </a:rPr>
              <a:t>not limited to working with data only)</a:t>
            </a:r>
            <a:r>
              <a:rPr lang="en-HK" dirty="0"/>
              <a:t>: simple applications, integrate with web apps/databases, data science (data collection, data </a:t>
            </a:r>
            <a:r>
              <a:rPr lang="en-HK" dirty="0" err="1"/>
              <a:t>preprocessing</a:t>
            </a:r>
            <a:r>
              <a:rPr lang="en-HK" dirty="0"/>
              <a:t>, data analysis, data visualization), machine learning (e.g. data prediction)</a:t>
            </a:r>
          </a:p>
          <a:p>
            <a:endParaRPr lang="en-HK" dirty="0"/>
          </a:p>
          <a:p>
            <a:r>
              <a:rPr lang="en-US" sz="1200" b="0" i="0" kern="1200" dirty="0">
                <a:solidFill>
                  <a:schemeClr val="tx1"/>
                </a:solidFill>
                <a:effectLst/>
                <a:latin typeface="+mn-lt"/>
                <a:ea typeface="+mn-ea"/>
                <a:cs typeface="+mn-cs"/>
              </a:rPr>
              <a:t>R is a very unique language and has some really interesting features which aren’t present in other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Libraries, e.g. </a:t>
            </a:r>
            <a:r>
              <a:rPr lang="en-US" sz="1200" b="0" i="0" kern="1200" dirty="0" err="1">
                <a:solidFill>
                  <a:schemeClr val="tx1"/>
                </a:solidFill>
                <a:effectLst/>
                <a:latin typeface="+mn-lt"/>
                <a:ea typeface="+mn-ea"/>
                <a:cs typeface="+mn-cs"/>
              </a:rPr>
              <a:t>df.describe</a:t>
            </a:r>
            <a:r>
              <a:rPr lang="en-US" sz="1200" b="0" i="0" kern="1200" dirty="0">
                <a:solidFill>
                  <a:schemeClr val="tx1"/>
                </a:solidFill>
                <a:effectLst/>
                <a:latin typeface="+mn-lt"/>
                <a:ea typeface="+mn-ea"/>
                <a:cs typeface="+mn-cs"/>
              </a:rPr>
              <a:t>() gives mean, min, max, std, median, etc.</a:t>
            </a:r>
          </a:p>
          <a:p>
            <a:endParaRPr lang="en-US" sz="1200" b="0" i="0" kern="1200" dirty="0">
              <a:solidFill>
                <a:schemeClr val="tx1"/>
              </a:solidFill>
              <a:effectLst/>
              <a:latin typeface="+mn-lt"/>
              <a:ea typeface="+mn-ea"/>
              <a:cs typeface="+mn-cs"/>
            </a:endParaRPr>
          </a:p>
          <a:p>
            <a:r>
              <a:rPr lang="en-HK" dirty="0">
                <a:hlinkClick r:id="rId3"/>
              </a:rPr>
              <a:t>https://www.analyticsinsight.net/top-10-data-science-programming-languages-for-2020/</a:t>
            </a:r>
            <a:endParaRPr lang="en-HK" dirty="0"/>
          </a:p>
          <a:p>
            <a:r>
              <a:rPr lang="en-HK" dirty="0">
                <a:hlinkClick r:id="rId4"/>
              </a:rPr>
              <a:t>https://medium.com/datadriveninvestor/top-6-data-science-programming-languages-for-2019-39ba1b6819a8</a:t>
            </a:r>
            <a:endParaRPr lang="en-HK" dirty="0"/>
          </a:p>
          <a:p>
            <a:r>
              <a:rPr lang="en-HK" dirty="0">
                <a:hlinkClick r:id="rId5"/>
              </a:rPr>
              <a:t>https://jelvix.com/blog/top-data-science-programming-languages</a:t>
            </a:r>
            <a:endParaRPr lang="en-HK" dirty="0"/>
          </a:p>
          <a:p>
            <a:r>
              <a:rPr lang="en-HK" dirty="0">
                <a:hlinkClick r:id="rId6"/>
              </a:rPr>
              <a:t>https://www.datacamp.com/community/tutorials/r-or-python-for-data-analysis</a:t>
            </a:r>
            <a:endParaRPr lang="en-HK" dirty="0"/>
          </a:p>
          <a:p>
            <a:r>
              <a:rPr lang="en-HK" dirty="0">
                <a:hlinkClick r:id="rId7"/>
              </a:rPr>
              <a:t>https://www.whizlabs.com/blog/python-or-r-which-should-learn/</a:t>
            </a:r>
            <a:endParaRPr lang="en-US" sz="1200" b="0" i="0" kern="1200" dirty="0">
              <a:solidFill>
                <a:schemeClr val="tx1"/>
              </a:solidFill>
              <a:effectLst/>
              <a:latin typeface="+mn-lt"/>
              <a:ea typeface="+mn-ea"/>
              <a:cs typeface="+mn-cs"/>
            </a:endParaRPr>
          </a:p>
          <a:p>
            <a:endParaRPr lang="en-HK" dirty="0"/>
          </a:p>
        </p:txBody>
      </p:sp>
      <p:sp>
        <p:nvSpPr>
          <p:cNvPr id="4" name="Slide Number Placeholder 3"/>
          <p:cNvSpPr>
            <a:spLocks noGrp="1"/>
          </p:cNvSpPr>
          <p:nvPr>
            <p:ph type="sldNum" sz="quarter" idx="5"/>
          </p:nvPr>
        </p:nvSpPr>
        <p:spPr/>
        <p:txBody>
          <a:bodyPr/>
          <a:lstStyle/>
          <a:p>
            <a:fld id="{B1EE87E4-6D92-44DA-8A8E-186DF49BF4BE}" type="slidenum">
              <a:rPr lang="en-HK" smtClean="0"/>
              <a:t>6</a:t>
            </a:fld>
            <a:endParaRPr lang="en-HK"/>
          </a:p>
        </p:txBody>
      </p:sp>
    </p:spTree>
    <p:extLst>
      <p:ext uri="{BB962C8B-B14F-4D97-AF65-F5344CB8AC3E}">
        <p14:creationId xmlns:p14="http://schemas.microsoft.com/office/powerpoint/2010/main" val="274155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is clear and intuitive – Coding and debugging is easy, it’s the best choice for beginners;</a:t>
            </a:r>
            <a:endParaRPr lang="en-HK" dirty="0"/>
          </a:p>
          <a:p>
            <a:r>
              <a:rPr lang="en-HK" dirty="0"/>
              <a:t>Python General-purpose (</a:t>
            </a:r>
            <a:r>
              <a:rPr lang="en-US" sz="1200" b="0" i="0" kern="1200" dirty="0">
                <a:solidFill>
                  <a:schemeClr val="tx1"/>
                </a:solidFill>
                <a:effectLst/>
                <a:latin typeface="+mn-lt"/>
                <a:ea typeface="+mn-ea"/>
                <a:cs typeface="+mn-cs"/>
              </a:rPr>
              <a:t>not limited to working with data only)</a:t>
            </a:r>
            <a:r>
              <a:rPr lang="en-HK" dirty="0"/>
              <a:t>: simple applications, integrate with web apps/databases, data science (data collection, data </a:t>
            </a:r>
            <a:r>
              <a:rPr lang="en-HK" dirty="0" err="1"/>
              <a:t>preprocessing</a:t>
            </a:r>
            <a:r>
              <a:rPr lang="en-HK" dirty="0"/>
              <a:t>, data analysis, data visualization), machine learning (e.g. data prediction)</a:t>
            </a:r>
          </a:p>
          <a:p>
            <a:endParaRPr lang="en-HK" dirty="0"/>
          </a:p>
          <a:p>
            <a:r>
              <a:rPr lang="en-US" sz="1200" b="0" i="0" kern="1200" dirty="0">
                <a:solidFill>
                  <a:schemeClr val="tx1"/>
                </a:solidFill>
                <a:effectLst/>
                <a:latin typeface="+mn-lt"/>
                <a:ea typeface="+mn-ea"/>
                <a:cs typeface="+mn-cs"/>
              </a:rPr>
              <a:t>R is a very unique language and has some really interesting features which aren’t present in other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Libraries, e.g. </a:t>
            </a:r>
            <a:r>
              <a:rPr lang="en-US" sz="1200" b="0" i="0" kern="1200" dirty="0" err="1">
                <a:solidFill>
                  <a:schemeClr val="tx1"/>
                </a:solidFill>
                <a:effectLst/>
                <a:latin typeface="+mn-lt"/>
                <a:ea typeface="+mn-ea"/>
                <a:cs typeface="+mn-cs"/>
              </a:rPr>
              <a:t>df.describe</a:t>
            </a:r>
            <a:r>
              <a:rPr lang="en-US" sz="1200" b="0" i="0" kern="1200" dirty="0">
                <a:solidFill>
                  <a:schemeClr val="tx1"/>
                </a:solidFill>
                <a:effectLst/>
                <a:latin typeface="+mn-lt"/>
                <a:ea typeface="+mn-ea"/>
                <a:cs typeface="+mn-cs"/>
              </a:rPr>
              <a:t>() gives mean, min, max, std, median, etc.</a:t>
            </a:r>
          </a:p>
          <a:p>
            <a:endParaRPr lang="en-US" sz="1200" b="0" i="0" kern="1200" dirty="0">
              <a:solidFill>
                <a:schemeClr val="tx1"/>
              </a:solidFill>
              <a:effectLst/>
              <a:latin typeface="+mn-lt"/>
              <a:ea typeface="+mn-ea"/>
              <a:cs typeface="+mn-cs"/>
            </a:endParaRPr>
          </a:p>
          <a:p>
            <a:r>
              <a:rPr lang="en-HK" dirty="0">
                <a:hlinkClick r:id="rId3"/>
              </a:rPr>
              <a:t>https://www.analyticsinsight.net/top-10-data-science-programming-languages-for-2020/</a:t>
            </a:r>
            <a:endParaRPr lang="en-HK" dirty="0"/>
          </a:p>
          <a:p>
            <a:r>
              <a:rPr lang="en-HK" dirty="0">
                <a:hlinkClick r:id="rId4"/>
              </a:rPr>
              <a:t>https://medium.com/datadriveninvestor/top-6-data-science-programming-languages-for-2019-39ba1b6819a8</a:t>
            </a:r>
            <a:endParaRPr lang="en-HK" dirty="0"/>
          </a:p>
          <a:p>
            <a:r>
              <a:rPr lang="en-HK" dirty="0">
                <a:hlinkClick r:id="rId5"/>
              </a:rPr>
              <a:t>https://jelvix.com/blog/top-data-science-programming-languages</a:t>
            </a:r>
            <a:endParaRPr lang="en-HK" dirty="0"/>
          </a:p>
          <a:p>
            <a:r>
              <a:rPr lang="en-HK" dirty="0">
                <a:hlinkClick r:id="rId6"/>
              </a:rPr>
              <a:t>https://www.datacamp.com/community/tutorials/r-or-python-for-data-analysis</a:t>
            </a:r>
            <a:endParaRPr lang="en-HK" dirty="0"/>
          </a:p>
          <a:p>
            <a:r>
              <a:rPr lang="en-HK" dirty="0">
                <a:hlinkClick r:id="rId7"/>
              </a:rPr>
              <a:t>https://www.whizlabs.com/blog/python-or-r-which-should-learn/</a:t>
            </a:r>
            <a:endParaRPr lang="en-US" sz="1200" b="0" i="0" kern="1200" dirty="0">
              <a:solidFill>
                <a:schemeClr val="tx1"/>
              </a:solidFill>
              <a:effectLst/>
              <a:latin typeface="+mn-lt"/>
              <a:ea typeface="+mn-ea"/>
              <a:cs typeface="+mn-cs"/>
            </a:endParaRPr>
          </a:p>
          <a:p>
            <a:endParaRPr lang="en-HK" dirty="0"/>
          </a:p>
        </p:txBody>
      </p:sp>
      <p:sp>
        <p:nvSpPr>
          <p:cNvPr id="4" name="Slide Number Placeholder 3"/>
          <p:cNvSpPr>
            <a:spLocks noGrp="1"/>
          </p:cNvSpPr>
          <p:nvPr>
            <p:ph type="sldNum" sz="quarter" idx="5"/>
          </p:nvPr>
        </p:nvSpPr>
        <p:spPr/>
        <p:txBody>
          <a:bodyPr/>
          <a:lstStyle/>
          <a:p>
            <a:fld id="{B1EE87E4-6D92-44DA-8A8E-186DF49BF4BE}" type="slidenum">
              <a:rPr lang="en-HK" smtClean="0"/>
              <a:t>7</a:t>
            </a:fld>
            <a:endParaRPr lang="en-HK"/>
          </a:p>
        </p:txBody>
      </p:sp>
    </p:spTree>
    <p:extLst>
      <p:ext uri="{BB962C8B-B14F-4D97-AF65-F5344CB8AC3E}">
        <p14:creationId xmlns:p14="http://schemas.microsoft.com/office/powerpoint/2010/main" val="409242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693A8BD6-2AB4-495C-AE7B-286CF59B0A20}" type="slidenum">
              <a:rPr lang="en-HK" smtClean="0"/>
              <a:t>111</a:t>
            </a:fld>
            <a:endParaRPr lang="en-HK"/>
          </a:p>
        </p:txBody>
      </p:sp>
    </p:spTree>
    <p:extLst>
      <p:ext uri="{BB962C8B-B14F-4D97-AF65-F5344CB8AC3E}">
        <p14:creationId xmlns:p14="http://schemas.microsoft.com/office/powerpoint/2010/main" val="148444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693A8BD6-2AB4-495C-AE7B-286CF59B0A20}" type="slidenum">
              <a:rPr lang="en-HK" smtClean="0"/>
              <a:t>112</a:t>
            </a:fld>
            <a:endParaRPr lang="en-HK"/>
          </a:p>
        </p:txBody>
      </p:sp>
    </p:spTree>
    <p:extLst>
      <p:ext uri="{BB962C8B-B14F-4D97-AF65-F5344CB8AC3E}">
        <p14:creationId xmlns:p14="http://schemas.microsoft.com/office/powerpoint/2010/main" val="117896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693A8BD6-2AB4-495C-AE7B-286CF59B0A20}" type="slidenum">
              <a:rPr lang="en-HK" smtClean="0"/>
              <a:t>113</a:t>
            </a:fld>
            <a:endParaRPr lang="en-HK"/>
          </a:p>
        </p:txBody>
      </p:sp>
    </p:spTree>
    <p:extLst>
      <p:ext uri="{BB962C8B-B14F-4D97-AF65-F5344CB8AC3E}">
        <p14:creationId xmlns:p14="http://schemas.microsoft.com/office/powerpoint/2010/main" val="2342888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693A8BD6-2AB4-495C-AE7B-286CF59B0A20}" type="slidenum">
              <a:rPr lang="en-HK" smtClean="0"/>
              <a:t>114</a:t>
            </a:fld>
            <a:endParaRPr lang="en-HK"/>
          </a:p>
        </p:txBody>
      </p:sp>
    </p:spTree>
    <p:extLst>
      <p:ext uri="{BB962C8B-B14F-4D97-AF65-F5344CB8AC3E}">
        <p14:creationId xmlns:p14="http://schemas.microsoft.com/office/powerpoint/2010/main" val="252785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EA01-22F3-17FD-DC4F-457FD2D41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2596D-30B9-590D-CEBC-A3D03323D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93317-2128-A6C8-66C7-600D05A8F6F9}"/>
              </a:ext>
            </a:extLst>
          </p:cNvPr>
          <p:cNvSpPr>
            <a:spLocks noGrp="1"/>
          </p:cNvSpPr>
          <p:nvPr>
            <p:ph type="body" idx="1"/>
          </p:nvPr>
        </p:nvSpPr>
        <p:spPr/>
        <p:txBody>
          <a:bodyPr/>
          <a:lstStyle/>
          <a:p>
            <a:endParaRPr lang="en-HK"/>
          </a:p>
        </p:txBody>
      </p:sp>
      <p:sp>
        <p:nvSpPr>
          <p:cNvPr id="4" name="Slide Number Placeholder 3">
            <a:extLst>
              <a:ext uri="{FF2B5EF4-FFF2-40B4-BE49-F238E27FC236}">
                <a16:creationId xmlns:a16="http://schemas.microsoft.com/office/drawing/2014/main" id="{9E17F4B2-31EA-916D-41AF-C3328F82E3D8}"/>
              </a:ext>
            </a:extLst>
          </p:cNvPr>
          <p:cNvSpPr>
            <a:spLocks noGrp="1"/>
          </p:cNvSpPr>
          <p:nvPr>
            <p:ph type="sldNum" sz="quarter" idx="5"/>
          </p:nvPr>
        </p:nvSpPr>
        <p:spPr/>
        <p:txBody>
          <a:bodyPr/>
          <a:lstStyle/>
          <a:p>
            <a:fld id="{693A8BD6-2AB4-495C-AE7B-286CF59B0A20}" type="slidenum">
              <a:rPr lang="en-HK" smtClean="0"/>
              <a:t>115</a:t>
            </a:fld>
            <a:endParaRPr lang="en-HK"/>
          </a:p>
        </p:txBody>
      </p:sp>
    </p:spTree>
    <p:extLst>
      <p:ext uri="{BB962C8B-B14F-4D97-AF65-F5344CB8AC3E}">
        <p14:creationId xmlns:p14="http://schemas.microsoft.com/office/powerpoint/2010/main" val="387157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D4EF-E54A-4AAB-A6E0-6228094ED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A013F8E6-F091-4A04-910D-242732857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9492AF12-0565-4269-8D48-B715A82285D5}"/>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A0CABC76-0C8E-46A2-9752-C56A1B646D3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F1B189C3-3CBF-440D-8A9E-B588E72E97EF}"/>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022984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20D7-AB94-4D2E-8020-C1EFF67689FF}"/>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C4DA72FC-7C22-46A8-818B-F72D1BE69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E66577EC-5016-4EC6-A5DE-B2B122EF2E39}"/>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6EB4387C-BBD2-439C-9492-8E076F8C7A3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DC6C3397-5BBD-4A48-A116-0D5A1586A390}"/>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38721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CD900-EF9B-4432-AF1A-57B362896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9025362B-03F0-4C32-9193-2388DE1A92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896F0C2-D825-498E-B3CD-23C707087061}"/>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5114C975-108B-48DF-8114-7D1A34F8F583}"/>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27733B5-FE39-4578-AB40-0DF264E1F8B4}"/>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15536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F156-77DB-4B10-8929-BA64C180D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576D7FEB-5C40-481A-A5B4-3A1C23FB6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D371BE13-6121-42E1-9EDA-E63E2D6246BB}"/>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FC2204CC-3A58-43E0-8B21-295036B3E573}"/>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6980B85-51B1-4F5E-A037-4FFBF972EE23}"/>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4150630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0A9A-5591-470F-9918-33E2B73F3DA3}"/>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0478F082-CD2A-414F-9C7D-54EE4382B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DF6D909-C4D1-4990-872A-AFF18061D7D4}"/>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61F18EC4-C86E-4FF9-9367-A0F429BC56C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5A7B24D-1077-4888-9891-4FC303911FD9}"/>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74460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FD14-96DB-4F7F-8876-7D3E6B9579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28B54D45-B37A-4106-A685-EF1C277CC3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2240E3-653F-4059-9B8F-202F620682B2}"/>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A3DCFF99-A39E-44A6-8E70-CC4450916C4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CFE5137-869A-451B-907C-71453C35F77E}"/>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100549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8D3E-CE8C-4801-BD9A-F2C5AF2F0002}"/>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626DA35C-4CDA-4549-A0D8-5630A720F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BB5F8E29-B220-44B9-B6EC-E3352A87A1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7C6EF459-E2FF-475C-BBFE-F54ECFBD65B4}"/>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6" name="Footer Placeholder 5">
            <a:extLst>
              <a:ext uri="{FF2B5EF4-FFF2-40B4-BE49-F238E27FC236}">
                <a16:creationId xmlns:a16="http://schemas.microsoft.com/office/drawing/2014/main" id="{CD467E72-CC2D-4F03-AA82-F08DF6BEA50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B4AC17BF-9CA1-4F77-9190-2D9AF2DC03D7}"/>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317137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8F67-5C3E-4DA5-B319-919B036AE045}"/>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6E2E85D5-C6D2-4731-86ED-ECD4F9C58E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8E28B-3A4E-47A1-BD85-5EEF4F3200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64879A70-72E6-4AA5-B42C-7FEC3E728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286B48-09C5-44F3-BBB0-7F199CA16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E7B0056A-8E30-4FAF-A84D-796394DD4C77}"/>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8" name="Footer Placeholder 7">
            <a:extLst>
              <a:ext uri="{FF2B5EF4-FFF2-40B4-BE49-F238E27FC236}">
                <a16:creationId xmlns:a16="http://schemas.microsoft.com/office/drawing/2014/main" id="{1C498501-8B35-4D25-98CF-5AF99B858920}"/>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CC759BE3-BB74-41C4-B986-4CF3B2362FFF}"/>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6089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622-9283-45AB-9AF0-9E2382B2B2FF}"/>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39387500-4D58-4F0F-8EDA-703A6156B2A2}"/>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4" name="Footer Placeholder 3">
            <a:extLst>
              <a:ext uri="{FF2B5EF4-FFF2-40B4-BE49-F238E27FC236}">
                <a16:creationId xmlns:a16="http://schemas.microsoft.com/office/drawing/2014/main" id="{65B0BCE7-F8B2-45FE-9699-74A0D3D26F27}"/>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7659949D-6FA5-4940-9426-D90F59C24FA8}"/>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339687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E2FF3-4107-41CF-A485-ADF576B96815}"/>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3" name="Footer Placeholder 2">
            <a:extLst>
              <a:ext uri="{FF2B5EF4-FFF2-40B4-BE49-F238E27FC236}">
                <a16:creationId xmlns:a16="http://schemas.microsoft.com/office/drawing/2014/main" id="{2D156B86-0F93-46CB-B6ED-64384DC1D198}"/>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F01ADCD6-7067-458C-8020-F8D856145903}"/>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1225822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9BC4-E986-4404-9082-69730F282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82CC017D-029D-4810-8A0F-59E267995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0FD1F552-9C45-4B30-8F4C-DE7A8DE95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2765C-FEB5-407C-8F40-ABBF88D68CCD}"/>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6" name="Footer Placeholder 5">
            <a:extLst>
              <a:ext uri="{FF2B5EF4-FFF2-40B4-BE49-F238E27FC236}">
                <a16:creationId xmlns:a16="http://schemas.microsoft.com/office/drawing/2014/main" id="{923FBF88-3AF1-4035-BB32-208BF9A67E0A}"/>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722B973-9505-4F29-BBDE-4B7E7D9984CE}"/>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8307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F738-2847-4A85-BD15-DBEC987710F9}"/>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897EF6D1-A196-41A6-B848-756D1B4DB8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B910A2C-0DE1-48D0-B1F7-3B8736453496}"/>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5001EADB-D698-49A1-A365-BA232DB369B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3D68096-070A-4F16-9816-45D109F01549}"/>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54808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15A7-A411-4B01-9532-C6A51F2DF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2197F03F-B179-42ED-BD2F-B3B9199C9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2C0B5E3F-C3C4-40F2-8B91-F16112C60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65961-FFCD-4FAB-A321-B629DBC6972F}"/>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6" name="Footer Placeholder 5">
            <a:extLst>
              <a:ext uri="{FF2B5EF4-FFF2-40B4-BE49-F238E27FC236}">
                <a16:creationId xmlns:a16="http://schemas.microsoft.com/office/drawing/2014/main" id="{892F8FAA-3FA3-47A9-8F6D-1B05AF82F82F}"/>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516BB25-220C-406A-9269-2F4290CC6FE2}"/>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281414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28DD-10C1-43D1-8C79-C811219F3F50}"/>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F7A86F9-F20D-41C5-9222-3F49A6661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1EF3852-01B5-4E46-989C-9D3A5BFA375D}"/>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38D7D688-B553-4A76-980D-857C817B92A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0E0F81FD-8E31-4D12-A46B-2C2633E2C807}"/>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3879285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549D3A-056A-46D3-9B90-45369800BA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33157DFA-EAE1-4776-A4F4-14812F33F0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E8F41C4-D542-4C7E-8B68-6CBD5F7DCE40}"/>
              </a:ext>
            </a:extLst>
          </p:cNvPr>
          <p:cNvSpPr>
            <a:spLocks noGrp="1"/>
          </p:cNvSpPr>
          <p:nvPr>
            <p:ph type="dt" sz="half" idx="10"/>
          </p:nvPr>
        </p:nvSpPr>
        <p:spPr/>
        <p:txBody>
          <a:body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02DD94E2-35F2-4196-B7C3-1B209886238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56801C7-248F-4856-813B-DFFD4315087D}"/>
              </a:ext>
            </a:extLst>
          </p:cNvPr>
          <p:cNvSpPr>
            <a:spLocks noGrp="1"/>
          </p:cNvSpPr>
          <p:nvPr>
            <p:ph type="sldNum" sz="quarter" idx="12"/>
          </p:nvPr>
        </p:nvSpPr>
        <p:spPr/>
        <p:txBody>
          <a:bodyPr/>
          <a:lstStyle/>
          <a:p>
            <a:fld id="{EA8138CD-F061-416D-A2A7-4873EED0C112}" type="slidenum">
              <a:rPr lang="en-HK" smtClean="0"/>
              <a:t>‹#›</a:t>
            </a:fld>
            <a:endParaRPr lang="en-HK"/>
          </a:p>
        </p:txBody>
      </p:sp>
    </p:spTree>
    <p:extLst>
      <p:ext uri="{BB962C8B-B14F-4D97-AF65-F5344CB8AC3E}">
        <p14:creationId xmlns:p14="http://schemas.microsoft.com/office/powerpoint/2010/main" val="410396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idx="1"/>
          </p:nvPr>
        </p:nvSpPr>
        <p:spPr>
          <a:prstGeom prst="rect">
            <a:avLst/>
          </a:prstGeom>
        </p:spPr>
        <p:txBody>
          <a:bodyPr/>
          <a:lstStyle>
            <a:lvl1pPr>
              <a:defRPr>
                <a:solidFill>
                  <a:srgbClr val="212121"/>
                </a:solidFill>
              </a:defRPr>
            </a:lvl1pPr>
            <a:lvl2pPr>
              <a:buClr>
                <a:srgbClr val="941000"/>
              </a:buClr>
              <a:defRPr sz="2250">
                <a:solidFill>
                  <a:srgbClr val="212121"/>
                </a:solidFill>
              </a:defRPr>
            </a:lvl2pPr>
            <a:lvl3pPr>
              <a:buClr>
                <a:srgbClr val="058F00"/>
              </a:buClr>
              <a:defRPr sz="1969">
                <a:solidFill>
                  <a:srgbClr val="212121"/>
                </a:solidFill>
              </a:defRPr>
            </a:lvl3pPr>
            <a:lvl4pPr>
              <a:buClr>
                <a:srgbClr val="521B93"/>
              </a:buClr>
              <a:defRPr sz="1828">
                <a:solidFill>
                  <a:srgbClr val="212121"/>
                </a:solidFill>
              </a:defRPr>
            </a:lvl4pPr>
            <a:lvl5pPr>
              <a:buClr>
                <a:srgbClr val="000000"/>
              </a:buClr>
              <a:defRPr sz="1687">
                <a:solidFill>
                  <a:srgbClr val="212121"/>
                </a:solidFill>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60095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C91C9-FD6D-497B-8006-1A9221A46E54}" type="datetime1">
              <a:rPr lang="en-HK" smtClean="0"/>
              <a:t>14/6/2025</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272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180975" indent="-180975">
              <a:buFont typeface="Arial" panose="020B0604020202020204" pitchFamily="34" charset="0"/>
              <a:buChar char="•"/>
              <a:defRPr sz="2400"/>
            </a:lvl1pPr>
            <a:lvl2pP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41B423-6B6E-4FF2-8721-92606A8ED36C}" type="datetime1">
              <a:rPr lang="en-HK" smtClean="0"/>
              <a:t>14/6/2025</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3023114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2689C-AB4A-463B-89AA-2F38098BCA63}" type="datetime1">
              <a:rPr lang="en-HK" smtClean="0"/>
              <a:t>14/6/2025</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40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F54B24-EE86-4F69-80BF-A3167C86AD8B}" type="datetime1">
              <a:rPr lang="en-HK" smtClean="0"/>
              <a:t>14/6/2025</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2626052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B16A474-2355-4DD2-8683-52599881AC50}" type="datetime1">
              <a:rPr lang="en-HK" smtClean="0"/>
              <a:t>14/6/2025</a:t>
            </a:fld>
            <a:endParaRPr lang="en-HK"/>
          </a:p>
        </p:txBody>
      </p:sp>
      <p:sp>
        <p:nvSpPr>
          <p:cNvPr id="8" name="Footer Placeholder 7"/>
          <p:cNvSpPr>
            <a:spLocks noGrp="1"/>
          </p:cNvSpPr>
          <p:nvPr>
            <p:ph type="ftr" sz="quarter" idx="11"/>
          </p:nvPr>
        </p:nvSpPr>
        <p:spPr/>
        <p:txBody>
          <a:bodyPr/>
          <a:lstStyle/>
          <a:p>
            <a:endParaRPr lang="en-HK"/>
          </a:p>
        </p:txBody>
      </p:sp>
      <p:sp>
        <p:nvSpPr>
          <p:cNvPr id="9" name="Slide Number Placeholder 8"/>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4224793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E2025-3303-4265-951E-D0C667F7D0CF}" type="datetime1">
              <a:rPr lang="en-HK" smtClean="0"/>
              <a:t>14/6/2025</a:t>
            </a:fld>
            <a:endParaRPr lang="en-HK"/>
          </a:p>
        </p:txBody>
      </p:sp>
      <p:sp>
        <p:nvSpPr>
          <p:cNvPr id="4" name="Footer Placeholder 3"/>
          <p:cNvSpPr>
            <a:spLocks noGrp="1"/>
          </p:cNvSpPr>
          <p:nvPr>
            <p:ph type="ftr" sz="quarter" idx="11"/>
          </p:nvPr>
        </p:nvSpPr>
        <p:spPr/>
        <p:txBody>
          <a:bodyPr/>
          <a:lstStyle/>
          <a:p>
            <a:endParaRPr lang="en-HK"/>
          </a:p>
        </p:txBody>
      </p:sp>
      <p:sp>
        <p:nvSpPr>
          <p:cNvPr id="5" name="Slide Number Placeholder 4"/>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01918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C021-83D8-4D41-B0F3-AA75155C4C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D677D159-AA8C-4F25-908A-9390B92F2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E162F-F3B5-4B06-8415-00C9F8B6516B}"/>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397F755E-E858-4EB8-96E6-3178E3F0A76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BE7B2D5-AF11-4782-A209-CC05669A8C1F}"/>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919378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3924B6-FEF6-45CA-A9FB-167A8FB5A4B4}" type="datetime1">
              <a:rPr lang="en-HK" smtClean="0"/>
              <a:t>14/6/2025</a:t>
            </a:fld>
            <a:endParaRPr lang="en-H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HK"/>
          </a:p>
        </p:txBody>
      </p:sp>
      <p:sp>
        <p:nvSpPr>
          <p:cNvPr id="9" name="Slide Number Placeholder 8"/>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96071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5AF3EE-33DD-4F1F-80E2-CC53BC9F7E3A}" type="datetime1">
              <a:rPr lang="en-HK" smtClean="0"/>
              <a:t>14/6/2025</a:t>
            </a:fld>
            <a:endParaRPr lang="en-H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H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B3A8E7-0AD1-4B48-83E8-08BF0BD63A5E}" type="slidenum">
              <a:rPr lang="en-HK" smtClean="0"/>
              <a:t>‹#›</a:t>
            </a:fld>
            <a:endParaRPr lang="en-HK"/>
          </a:p>
        </p:txBody>
      </p:sp>
    </p:spTree>
    <p:extLst>
      <p:ext uri="{BB962C8B-B14F-4D97-AF65-F5344CB8AC3E}">
        <p14:creationId xmlns:p14="http://schemas.microsoft.com/office/powerpoint/2010/main" val="532805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30BFBF-5ADF-44DB-AB6C-D4FF27AFFF07}" type="datetime1">
              <a:rPr lang="en-HK" smtClean="0"/>
              <a:t>14/6/2025</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1949984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B78FB-B722-4E84-A001-696C7EACB028}" type="datetime1">
              <a:rPr lang="en-HK" smtClean="0"/>
              <a:t>14/6/2025</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1856503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5CD2C8-FAEC-43C1-8F8E-9E342EEECF88}" type="datetime1">
              <a:rPr lang="en-HK" smtClean="0"/>
              <a:t>14/6/2025</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81B3A8E7-0AD1-4B48-83E8-08BF0BD63A5E}" type="slidenum">
              <a:rPr lang="en-HK" smtClean="0"/>
              <a:t>‹#›</a:t>
            </a:fld>
            <a:endParaRPr lang="en-HK"/>
          </a:p>
        </p:txBody>
      </p:sp>
    </p:spTree>
    <p:extLst>
      <p:ext uri="{BB962C8B-B14F-4D97-AF65-F5344CB8AC3E}">
        <p14:creationId xmlns:p14="http://schemas.microsoft.com/office/powerpoint/2010/main" val="342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90B6-CE60-4DF8-942E-007A3621C3A3}"/>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46972A29-333C-4758-B206-30C809B2A2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11D65DD0-B14A-49EF-8CCC-DE4143F5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D576E060-73FC-4C09-B622-3DA7D4A60724}"/>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6" name="Footer Placeholder 5">
            <a:extLst>
              <a:ext uri="{FF2B5EF4-FFF2-40B4-BE49-F238E27FC236}">
                <a16:creationId xmlns:a16="http://schemas.microsoft.com/office/drawing/2014/main" id="{C8B6FAC2-686C-4BDF-85EC-506F3407E168}"/>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A0E99F2A-114C-4EC4-93C0-1F05083B54FC}"/>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4956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8E7C-75AF-4C77-B481-6F8186BFE7C9}"/>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4F33B873-C68E-4585-9E2B-F2DC5A77C9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EE9535-26D2-4B65-A9FF-20A278ACFC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0D6A443C-4E27-4D8B-8388-0EC3F68BD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A5A56F-0651-4026-972B-34EA0DF283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6FE33F78-2556-43A3-94BB-C0005790E46E}"/>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8" name="Footer Placeholder 7">
            <a:extLst>
              <a:ext uri="{FF2B5EF4-FFF2-40B4-BE49-F238E27FC236}">
                <a16:creationId xmlns:a16="http://schemas.microsoft.com/office/drawing/2014/main" id="{AF2C9CB6-7BDD-4069-976C-114224E433E9}"/>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62414A34-812A-4232-B3E4-46A52E793A91}"/>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69349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98AE-8FFD-4591-84EE-ED48E7736F99}"/>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F10141FF-A65F-4090-9034-B21FB3696E61}"/>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4" name="Footer Placeholder 3">
            <a:extLst>
              <a:ext uri="{FF2B5EF4-FFF2-40B4-BE49-F238E27FC236}">
                <a16:creationId xmlns:a16="http://schemas.microsoft.com/office/drawing/2014/main" id="{65F819AD-F1A6-4310-A3D0-F313A420F0B5}"/>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47960093-40BF-42D9-9252-79ADA9109A9B}"/>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86222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66BFA-8445-4687-8CBC-6DDFB7196C88}"/>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3" name="Footer Placeholder 2">
            <a:extLst>
              <a:ext uri="{FF2B5EF4-FFF2-40B4-BE49-F238E27FC236}">
                <a16:creationId xmlns:a16="http://schemas.microsoft.com/office/drawing/2014/main" id="{D4DB7C64-5EB1-417D-818C-1F242552F0EF}"/>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6EE86942-0063-4F59-BE8E-20FB555E6719}"/>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33893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655C-D93A-4EED-9916-DC26C40E1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35354E07-E58E-4FB3-9D1E-762EF6801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908F3919-B8EA-4B80-951A-F9273973F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EBAC8-C722-4C4A-81DF-99DB00DF386A}"/>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6" name="Footer Placeholder 5">
            <a:extLst>
              <a:ext uri="{FF2B5EF4-FFF2-40B4-BE49-F238E27FC236}">
                <a16:creationId xmlns:a16="http://schemas.microsoft.com/office/drawing/2014/main" id="{D44ABBB7-B7B3-41CE-A6A8-F761BC59E630}"/>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077F6EF-7A81-4828-8C4B-AD107423EEEC}"/>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26485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B47E-9592-41F7-9459-4D824A4E8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B99E53CE-C349-4200-9B87-CFE9C5891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95182313-4093-4155-AD1C-7DE6BECCF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CD8E0-BC79-47F9-9AAF-351229F497B2}"/>
              </a:ext>
            </a:extLst>
          </p:cNvPr>
          <p:cNvSpPr>
            <a:spLocks noGrp="1"/>
          </p:cNvSpPr>
          <p:nvPr>
            <p:ph type="dt" sz="half" idx="10"/>
          </p:nvPr>
        </p:nvSpPr>
        <p:spPr/>
        <p:txBody>
          <a:bodyPr/>
          <a:lstStyle/>
          <a:p>
            <a:fld id="{7267F897-1CCA-401C-864D-56CB6870CC64}" type="datetimeFigureOut">
              <a:rPr lang="en-HK" smtClean="0"/>
              <a:t>14/6/2025</a:t>
            </a:fld>
            <a:endParaRPr lang="en-HK"/>
          </a:p>
        </p:txBody>
      </p:sp>
      <p:sp>
        <p:nvSpPr>
          <p:cNvPr id="6" name="Footer Placeholder 5">
            <a:extLst>
              <a:ext uri="{FF2B5EF4-FFF2-40B4-BE49-F238E27FC236}">
                <a16:creationId xmlns:a16="http://schemas.microsoft.com/office/drawing/2014/main" id="{292CF06A-D211-4C6B-B905-909055B88B8F}"/>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CB386B4-C05E-4AE7-A9A8-630A899AFF4E}"/>
              </a:ext>
            </a:extLst>
          </p:cNvPr>
          <p:cNvSpPr>
            <a:spLocks noGrp="1"/>
          </p:cNvSpPr>
          <p:nvPr>
            <p:ph type="sldNum" sz="quarter" idx="12"/>
          </p:nvPr>
        </p:nvSpPr>
        <p:spPr/>
        <p:txBody>
          <a:bodyPr/>
          <a:lstStyle/>
          <a:p>
            <a:fld id="{BE043D91-3500-42EB-BE55-5A98E6224345}" type="slidenum">
              <a:rPr lang="en-HK" smtClean="0"/>
              <a:t>‹#›</a:t>
            </a:fld>
            <a:endParaRPr lang="en-HK"/>
          </a:p>
        </p:txBody>
      </p:sp>
    </p:spTree>
    <p:extLst>
      <p:ext uri="{BB962C8B-B14F-4D97-AF65-F5344CB8AC3E}">
        <p14:creationId xmlns:p14="http://schemas.microsoft.com/office/powerpoint/2010/main" val="223139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22D46-C7EC-45CA-BE4A-6D2BF0608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166B8016-B5DA-48D5-B26C-DA857D32D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78C5FB3-467A-4439-B861-8FCD7F5D8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7F897-1CCA-401C-864D-56CB6870CC64}" type="datetimeFigureOut">
              <a:rPr lang="en-HK" smtClean="0"/>
              <a:t>14/6/2025</a:t>
            </a:fld>
            <a:endParaRPr lang="en-HK"/>
          </a:p>
        </p:txBody>
      </p:sp>
      <p:sp>
        <p:nvSpPr>
          <p:cNvPr id="5" name="Footer Placeholder 4">
            <a:extLst>
              <a:ext uri="{FF2B5EF4-FFF2-40B4-BE49-F238E27FC236}">
                <a16:creationId xmlns:a16="http://schemas.microsoft.com/office/drawing/2014/main" id="{680B0A6F-7A1F-4AB8-944A-3DC2082B7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885869B3-881E-4F7C-A847-32BB87119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43D91-3500-42EB-BE55-5A98E6224345}" type="slidenum">
              <a:rPr lang="en-HK" smtClean="0"/>
              <a:t>‹#›</a:t>
            </a:fld>
            <a:endParaRPr lang="en-HK"/>
          </a:p>
        </p:txBody>
      </p:sp>
    </p:spTree>
    <p:extLst>
      <p:ext uri="{BB962C8B-B14F-4D97-AF65-F5344CB8AC3E}">
        <p14:creationId xmlns:p14="http://schemas.microsoft.com/office/powerpoint/2010/main" val="2838363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6187B5-F272-45E1-9F96-5B4E23FC5B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F3A2BA89-1663-4177-8EAF-9776A78488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E127D6D-0A19-4E23-A841-236C692BF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196C7-A009-4724-B83E-755464EDD7BE}" type="datetimeFigureOut">
              <a:rPr lang="en-HK" smtClean="0"/>
              <a:t>14/6/2025</a:t>
            </a:fld>
            <a:endParaRPr lang="en-HK"/>
          </a:p>
        </p:txBody>
      </p:sp>
      <p:sp>
        <p:nvSpPr>
          <p:cNvPr id="5" name="Footer Placeholder 4">
            <a:extLst>
              <a:ext uri="{FF2B5EF4-FFF2-40B4-BE49-F238E27FC236}">
                <a16:creationId xmlns:a16="http://schemas.microsoft.com/office/drawing/2014/main" id="{51D0CCFF-4880-42AB-A468-7BF902B03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9D8D87EB-524B-4014-905B-0DDF3EF9E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138CD-F061-416D-A2A7-4873EED0C112}" type="slidenum">
              <a:rPr lang="en-HK" smtClean="0"/>
              <a:t>‹#›</a:t>
            </a:fld>
            <a:endParaRPr lang="en-HK"/>
          </a:p>
        </p:txBody>
      </p:sp>
    </p:spTree>
    <p:extLst>
      <p:ext uri="{BB962C8B-B14F-4D97-AF65-F5344CB8AC3E}">
        <p14:creationId xmlns:p14="http://schemas.microsoft.com/office/powerpoint/2010/main" val="166484807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47" r:id="rId9"/>
    <p:sldLayoutId id="2147483748" r:id="rId10"/>
    <p:sldLayoutId id="214748374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4C40E16-0857-468D-9CA1-7C8256AAABD6}" type="datetime1">
              <a:rPr lang="en-HK" smtClean="0"/>
              <a:t>14/6/2025</a:t>
            </a:fld>
            <a:endParaRPr lang="en-H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H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1B3A8E7-0AD1-4B48-83E8-08BF0BD63A5E}" type="slidenum">
              <a:rPr lang="en-HK" smtClean="0"/>
              <a:t>‹#›</a:t>
            </a:fld>
            <a:endParaRPr lang="en-H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8467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5.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96.png"/><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OMP7503 - Multimedia Technologies"/>
          <p:cNvSpPr txBox="1">
            <a:spLocks noGrp="1"/>
          </p:cNvSpPr>
          <p:nvPr>
            <p:ph type="ctrTitle"/>
          </p:nvPr>
        </p:nvSpPr>
        <p:spPr>
          <a:xfrm>
            <a:off x="1422400" y="665163"/>
            <a:ext cx="9144000" cy="2387600"/>
          </a:xfrm>
          <a:prstGeom prst="rect">
            <a:avLst/>
          </a:prstGeom>
        </p:spPr>
        <p:txBody>
          <a:bodyPr>
            <a:normAutofit/>
          </a:bodyPr>
          <a:lstStyle>
            <a:lvl1pPr defTabSz="519937">
              <a:spcBef>
                <a:spcPts val="1400"/>
              </a:spcBef>
              <a:defRPr sz="6230"/>
            </a:lvl1pPr>
          </a:lstStyle>
          <a:p>
            <a:r>
              <a:rPr sz="4000" dirty="0"/>
              <a:t>COMP7</a:t>
            </a:r>
            <a:r>
              <a:rPr lang="en-HK" sz="4000" dirty="0"/>
              <a:t>409C Machine Learning in Trading and Finance </a:t>
            </a:r>
            <a:endParaRPr sz="4000" dirty="0"/>
          </a:p>
        </p:txBody>
      </p:sp>
      <p:sp>
        <p:nvSpPr>
          <p:cNvPr id="161" name="This course treats multimedia as a fundamental and unique discipline that takes advantage of all media available to solve problems. Graduate students can learn from this course the fundamentals of multimedia computing, and get hold of emerging technologies to prepare themselves to embrace the future development of multimedia computing.…"/>
          <p:cNvSpPr txBox="1">
            <a:spLocks noGrp="1"/>
          </p:cNvSpPr>
          <p:nvPr>
            <p:ph type="subTitle" idx="1"/>
          </p:nvPr>
        </p:nvSpPr>
        <p:spPr>
          <a:xfrm>
            <a:off x="1422400" y="3429000"/>
            <a:ext cx="9144000" cy="1655762"/>
          </a:xfrm>
          <a:prstGeom prst="rect">
            <a:avLst/>
          </a:prstGeom>
        </p:spPr>
        <p:txBody>
          <a:bodyPr>
            <a:normAutofit fontScale="92500"/>
          </a:bodyPr>
          <a:lstStyle/>
          <a:p>
            <a:pPr marL="0" indent="0" algn="l" defTabSz="246451">
              <a:spcBef>
                <a:spcPts val="984"/>
              </a:spcBef>
              <a:buNone/>
              <a:defRPr sz="2160"/>
            </a:pPr>
            <a:r>
              <a:rPr lang="en-US" sz="3500" dirty="0"/>
              <a:t>This course offers an overview of Machine Learning to students and prepares them with essential skills to apply it in problem-solving for Trading and Finance.</a:t>
            </a:r>
          </a:p>
          <a:p>
            <a:pPr marL="579335" lvl="2" indent="-198232" defTabSz="246451">
              <a:spcBef>
                <a:spcPts val="984"/>
              </a:spcBef>
              <a:defRPr sz="1920"/>
            </a:pPr>
            <a:endParaRPr dirty="0"/>
          </a:p>
        </p:txBody>
      </p:sp>
      <p:sp>
        <p:nvSpPr>
          <p:cNvPr id="162" name="Slide Number"/>
          <p:cNvSpPr txBox="1">
            <a:spLocks noGrp="1"/>
          </p:cNvSpPr>
          <p:nvPr>
            <p:ph type="sldNum" sz="quarter" idx="12"/>
          </p:nvPr>
        </p:nvSpPr>
        <p:spPr>
          <a:xfrm>
            <a:off x="8585200" y="6339416"/>
            <a:ext cx="2743200"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47D34-8D53-B2EB-536D-A73B3CCD6951}"/>
              </a:ext>
            </a:extLst>
          </p:cNvPr>
          <p:cNvSpPr>
            <a:spLocks noGrp="1"/>
          </p:cNvSpPr>
          <p:nvPr>
            <p:ph type="title"/>
          </p:nvPr>
        </p:nvSpPr>
        <p:spPr/>
        <p:txBody>
          <a:bodyPr>
            <a:normAutofit/>
          </a:bodyPr>
          <a:lstStyle/>
          <a:p>
            <a:r>
              <a:rPr lang="en-HK" sz="3200" dirty="0"/>
              <a:t>After installing Anaconda </a:t>
            </a:r>
            <a:r>
              <a:rPr lang="en-HK" sz="3200" dirty="0">
                <a:solidFill>
                  <a:schemeClr val="bg1">
                    <a:lumMod val="85000"/>
                  </a:schemeClr>
                </a:solidFill>
              </a:rPr>
              <a:t>(on my Window 11 Home)</a:t>
            </a:r>
            <a:endParaRPr lang="en-HK" sz="3200" dirty="0"/>
          </a:p>
        </p:txBody>
      </p:sp>
      <p:pic>
        <p:nvPicPr>
          <p:cNvPr id="5" name="图片 4">
            <a:extLst>
              <a:ext uri="{FF2B5EF4-FFF2-40B4-BE49-F238E27FC236}">
                <a16:creationId xmlns:a16="http://schemas.microsoft.com/office/drawing/2014/main" id="{A9DDCD16-EF52-7193-556E-A9A22A9D104E}"/>
              </a:ext>
            </a:extLst>
          </p:cNvPr>
          <p:cNvPicPr>
            <a:picLocks noChangeAspect="1"/>
          </p:cNvPicPr>
          <p:nvPr/>
        </p:nvPicPr>
        <p:blipFill>
          <a:blip r:embed="rId2"/>
          <a:stretch>
            <a:fillRect/>
          </a:stretch>
        </p:blipFill>
        <p:spPr>
          <a:xfrm>
            <a:off x="838200" y="1300550"/>
            <a:ext cx="5096774" cy="5247500"/>
          </a:xfrm>
          <a:prstGeom prst="rect">
            <a:avLst/>
          </a:prstGeom>
        </p:spPr>
      </p:pic>
      <p:pic>
        <p:nvPicPr>
          <p:cNvPr id="8" name="图片 7">
            <a:extLst>
              <a:ext uri="{FF2B5EF4-FFF2-40B4-BE49-F238E27FC236}">
                <a16:creationId xmlns:a16="http://schemas.microsoft.com/office/drawing/2014/main" id="{62B66FF5-B8E4-1B96-8A60-356AB30D8D85}"/>
              </a:ext>
            </a:extLst>
          </p:cNvPr>
          <p:cNvPicPr>
            <a:picLocks noChangeAspect="1"/>
          </p:cNvPicPr>
          <p:nvPr/>
        </p:nvPicPr>
        <p:blipFill>
          <a:blip r:embed="rId3"/>
          <a:stretch>
            <a:fillRect/>
          </a:stretch>
        </p:blipFill>
        <p:spPr>
          <a:xfrm>
            <a:off x="5888943" y="1883717"/>
            <a:ext cx="6162566" cy="3456034"/>
          </a:xfrm>
          <a:prstGeom prst="rect">
            <a:avLst/>
          </a:prstGeom>
        </p:spPr>
      </p:pic>
      <p:cxnSp>
        <p:nvCxnSpPr>
          <p:cNvPr id="12" name="直接箭头连接符 11">
            <a:extLst>
              <a:ext uri="{FF2B5EF4-FFF2-40B4-BE49-F238E27FC236}">
                <a16:creationId xmlns:a16="http://schemas.microsoft.com/office/drawing/2014/main" id="{A7182EE0-1C44-9AAD-A601-D5EA554E530D}"/>
              </a:ext>
            </a:extLst>
          </p:cNvPr>
          <p:cNvCxnSpPr>
            <a:cxnSpLocks/>
          </p:cNvCxnSpPr>
          <p:nvPr/>
        </p:nvCxnSpPr>
        <p:spPr>
          <a:xfrm flipV="1">
            <a:off x="3657600" y="3429000"/>
            <a:ext cx="2231343" cy="33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9084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24BB8-057E-912F-3BB4-F907D6C67048}"/>
              </a:ext>
            </a:extLst>
          </p:cNvPr>
          <p:cNvSpPr>
            <a:spLocks noGrp="1"/>
          </p:cNvSpPr>
          <p:nvPr>
            <p:ph type="title"/>
          </p:nvPr>
        </p:nvSpPr>
        <p:spPr/>
        <p:txBody>
          <a:bodyPr/>
          <a:lstStyle/>
          <a:p>
            <a:r>
              <a:rPr lang="en-US"/>
              <a:t>Some useful functions on Series</a:t>
            </a:r>
            <a:endParaRPr lang="en-HK" dirty="0"/>
          </a:p>
        </p:txBody>
      </p:sp>
      <p:pic>
        <p:nvPicPr>
          <p:cNvPr id="5" name="Picture 4">
            <a:extLst>
              <a:ext uri="{FF2B5EF4-FFF2-40B4-BE49-F238E27FC236}">
                <a16:creationId xmlns:a16="http://schemas.microsoft.com/office/drawing/2014/main" id="{8DB1AAB1-5443-11FC-B55C-AABF6EBC76D3}"/>
              </a:ext>
            </a:extLst>
          </p:cNvPr>
          <p:cNvPicPr>
            <a:picLocks noChangeAspect="1"/>
          </p:cNvPicPr>
          <p:nvPr/>
        </p:nvPicPr>
        <p:blipFill>
          <a:blip r:embed="rId2"/>
          <a:stretch>
            <a:fillRect/>
          </a:stretch>
        </p:blipFill>
        <p:spPr>
          <a:xfrm>
            <a:off x="1200820" y="1415385"/>
            <a:ext cx="5199980" cy="5236408"/>
          </a:xfrm>
          <a:prstGeom prst="rect">
            <a:avLst/>
          </a:prstGeom>
        </p:spPr>
      </p:pic>
    </p:spTree>
    <p:extLst>
      <p:ext uri="{BB962C8B-B14F-4D97-AF65-F5344CB8AC3E}">
        <p14:creationId xmlns:p14="http://schemas.microsoft.com/office/powerpoint/2010/main" val="494153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34CE-7FC7-2C7A-745F-29F6B75B5222}"/>
              </a:ext>
            </a:extLst>
          </p:cNvPr>
          <p:cNvSpPr>
            <a:spLocks noGrp="1"/>
          </p:cNvSpPr>
          <p:nvPr>
            <p:ph type="title"/>
          </p:nvPr>
        </p:nvSpPr>
        <p:spPr/>
        <p:txBody>
          <a:bodyPr/>
          <a:lstStyle/>
          <a:p>
            <a:r>
              <a:rPr lang="en-HK" dirty="0" err="1"/>
              <a:t>DataFrame</a:t>
            </a:r>
            <a:endParaRPr lang="en-HK" dirty="0"/>
          </a:p>
        </p:txBody>
      </p:sp>
      <p:sp>
        <p:nvSpPr>
          <p:cNvPr id="3" name="Content Placeholder 2">
            <a:extLst>
              <a:ext uri="{FF2B5EF4-FFF2-40B4-BE49-F238E27FC236}">
                <a16:creationId xmlns:a16="http://schemas.microsoft.com/office/drawing/2014/main" id="{9D5E521B-7DCA-6C91-D262-1D01A5AD0FD4}"/>
              </a:ext>
            </a:extLst>
          </p:cNvPr>
          <p:cNvSpPr>
            <a:spLocks noGrp="1"/>
          </p:cNvSpPr>
          <p:nvPr>
            <p:ph idx="1"/>
          </p:nvPr>
        </p:nvSpPr>
        <p:spPr>
          <a:xfrm>
            <a:off x="838200" y="1825625"/>
            <a:ext cx="4902582" cy="4351338"/>
          </a:xfrm>
        </p:spPr>
        <p:txBody>
          <a:bodyPr/>
          <a:lstStyle/>
          <a:p>
            <a:r>
              <a:rPr lang="en-HK" dirty="0"/>
              <a:t>A </a:t>
            </a:r>
            <a:r>
              <a:rPr lang="en-HK" dirty="0" err="1"/>
              <a:t>DataFrame</a:t>
            </a:r>
            <a:r>
              <a:rPr lang="en-HK" dirty="0"/>
              <a:t> can be thought of as a table like data structure that each column is expressed as a Series.</a:t>
            </a:r>
          </a:p>
          <a:p>
            <a:r>
              <a:rPr lang="en-HK" sz="2800" dirty="0"/>
              <a:t>It can also be seen as an excel spreadsheet which offers very flexible ways of working with it.</a:t>
            </a:r>
          </a:p>
          <a:p>
            <a:endParaRPr lang="en-HK" dirty="0"/>
          </a:p>
        </p:txBody>
      </p:sp>
      <p:grpSp>
        <p:nvGrpSpPr>
          <p:cNvPr id="14" name="Group 13">
            <a:extLst>
              <a:ext uri="{FF2B5EF4-FFF2-40B4-BE49-F238E27FC236}">
                <a16:creationId xmlns:a16="http://schemas.microsoft.com/office/drawing/2014/main" id="{DFA346DF-E856-6359-2486-9CF954399226}"/>
              </a:ext>
            </a:extLst>
          </p:cNvPr>
          <p:cNvGrpSpPr/>
          <p:nvPr/>
        </p:nvGrpSpPr>
        <p:grpSpPr>
          <a:xfrm>
            <a:off x="5905787" y="1690688"/>
            <a:ext cx="5937806" cy="4415415"/>
            <a:chOff x="6483904" y="1848871"/>
            <a:chExt cx="5015929" cy="3817828"/>
          </a:xfrm>
        </p:grpSpPr>
        <p:pic>
          <p:nvPicPr>
            <p:cNvPr id="4" name="Picture 3">
              <a:extLst>
                <a:ext uri="{FF2B5EF4-FFF2-40B4-BE49-F238E27FC236}">
                  <a16:creationId xmlns:a16="http://schemas.microsoft.com/office/drawing/2014/main" id="{F9ABEAEB-2953-9AC5-2FF5-7D0991CCE62C}"/>
                </a:ext>
              </a:extLst>
            </p:cNvPr>
            <p:cNvPicPr>
              <a:picLocks noChangeAspect="1"/>
            </p:cNvPicPr>
            <p:nvPr/>
          </p:nvPicPr>
          <p:blipFill>
            <a:blip r:embed="rId2"/>
            <a:stretch>
              <a:fillRect/>
            </a:stretch>
          </p:blipFill>
          <p:spPr>
            <a:xfrm>
              <a:off x="6483904" y="1962566"/>
              <a:ext cx="4529721" cy="3334801"/>
            </a:xfrm>
            <a:prstGeom prst="rect">
              <a:avLst/>
            </a:prstGeom>
          </p:spPr>
        </p:pic>
        <p:cxnSp>
          <p:nvCxnSpPr>
            <p:cNvPr id="5" name="Elbow Connector 12">
              <a:extLst>
                <a:ext uri="{FF2B5EF4-FFF2-40B4-BE49-F238E27FC236}">
                  <a16:creationId xmlns:a16="http://schemas.microsoft.com/office/drawing/2014/main" id="{5DD8067F-C095-B578-724F-A7DDDFD41509}"/>
                </a:ext>
              </a:extLst>
            </p:cNvPr>
            <p:cNvCxnSpPr/>
            <p:nvPr/>
          </p:nvCxnSpPr>
          <p:spPr>
            <a:xfrm flipV="1">
              <a:off x="8008536" y="1962566"/>
              <a:ext cx="2853732" cy="298315"/>
            </a:xfrm>
            <a:prstGeom prst="bentConnector3">
              <a:avLst>
                <a:gd name="adj1" fmla="val -352"/>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974AFAD-1107-D909-5549-2B85C80FBD6D}"/>
                </a:ext>
              </a:extLst>
            </p:cNvPr>
            <p:cNvCxnSpPr/>
            <p:nvPr/>
          </p:nvCxnSpPr>
          <p:spPr>
            <a:xfrm>
              <a:off x="8380325" y="1962566"/>
              <a:ext cx="10049" cy="29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D77503-C3A8-DA5F-845E-AA4F1797FB8C}"/>
                </a:ext>
              </a:extLst>
            </p:cNvPr>
            <p:cNvCxnSpPr/>
            <p:nvPr/>
          </p:nvCxnSpPr>
          <p:spPr>
            <a:xfrm>
              <a:off x="9900458" y="1962566"/>
              <a:ext cx="0" cy="29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3C6079-B119-65C9-FB44-400F0DDFCF0D}"/>
                </a:ext>
              </a:extLst>
            </p:cNvPr>
            <p:cNvSpPr txBox="1"/>
            <p:nvPr/>
          </p:nvSpPr>
          <p:spPr>
            <a:xfrm>
              <a:off x="8938649" y="1913215"/>
              <a:ext cx="357790" cy="369332"/>
            </a:xfrm>
            <a:prstGeom prst="rect">
              <a:avLst/>
            </a:prstGeom>
            <a:noFill/>
          </p:spPr>
          <p:txBody>
            <a:bodyPr wrap="none" rtlCol="0">
              <a:spAutoFit/>
            </a:bodyPr>
            <a:lstStyle/>
            <a:p>
              <a:r>
                <a:rPr lang="en-HK" dirty="0"/>
                <a:t>...</a:t>
              </a:r>
              <a:endParaRPr lang="en-US" dirty="0"/>
            </a:p>
          </p:txBody>
        </p:sp>
        <p:sp>
          <p:nvSpPr>
            <p:cNvPr id="9" name="TextBox 8">
              <a:extLst>
                <a:ext uri="{FF2B5EF4-FFF2-40B4-BE49-F238E27FC236}">
                  <a16:creationId xmlns:a16="http://schemas.microsoft.com/office/drawing/2014/main" id="{B5B7DB46-450C-BBFE-B729-3887EF806412}"/>
                </a:ext>
              </a:extLst>
            </p:cNvPr>
            <p:cNvSpPr txBox="1"/>
            <p:nvPr/>
          </p:nvSpPr>
          <p:spPr>
            <a:xfrm>
              <a:off x="10589006" y="1848871"/>
              <a:ext cx="910827"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dirty="0"/>
                <a:t>Column</a:t>
              </a:r>
            </a:p>
            <a:p>
              <a:r>
                <a:rPr lang="en-HK" dirty="0"/>
                <a:t>names</a:t>
              </a:r>
              <a:endParaRPr lang="en-US" dirty="0"/>
            </a:p>
          </p:txBody>
        </p:sp>
        <p:cxnSp>
          <p:nvCxnSpPr>
            <p:cNvPr id="10" name="Elbow Connector 25">
              <a:extLst>
                <a:ext uri="{FF2B5EF4-FFF2-40B4-BE49-F238E27FC236}">
                  <a16:creationId xmlns:a16="http://schemas.microsoft.com/office/drawing/2014/main" id="{9CF5A950-96FC-40DC-57CC-4F5267EBD5BC}"/>
                </a:ext>
              </a:extLst>
            </p:cNvPr>
            <p:cNvCxnSpPr/>
            <p:nvPr/>
          </p:nvCxnSpPr>
          <p:spPr>
            <a:xfrm rot="5400000" flipH="1" flipV="1">
              <a:off x="5905477" y="3696727"/>
              <a:ext cx="2598380" cy="602901"/>
            </a:xfrm>
            <a:prstGeom prst="bentConnector3">
              <a:avLst>
                <a:gd name="adj1" fmla="val 9911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6FFFE0-038C-8F31-7C75-B3EB2EBF8FE5}"/>
                </a:ext>
              </a:extLst>
            </p:cNvPr>
            <p:cNvSpPr txBox="1"/>
            <p:nvPr/>
          </p:nvSpPr>
          <p:spPr>
            <a:xfrm>
              <a:off x="6596486" y="5297367"/>
              <a:ext cx="118731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dirty="0"/>
                <a:t>Row labels</a:t>
              </a:r>
            </a:p>
          </p:txBody>
        </p:sp>
        <p:cxnSp>
          <p:nvCxnSpPr>
            <p:cNvPr id="12" name="Straight Arrow Connector 11">
              <a:extLst>
                <a:ext uri="{FF2B5EF4-FFF2-40B4-BE49-F238E27FC236}">
                  <a16:creationId xmlns:a16="http://schemas.microsoft.com/office/drawing/2014/main" id="{66CD2ED6-482F-EB69-4A32-653AC88C08A7}"/>
                </a:ext>
              </a:extLst>
            </p:cNvPr>
            <p:cNvCxnSpPr/>
            <p:nvPr/>
          </p:nvCxnSpPr>
          <p:spPr>
            <a:xfrm flipV="1">
              <a:off x="6935842" y="5054321"/>
              <a:ext cx="429600" cy="1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C21EDF-1A56-EC50-0F93-2E8ABD104633}"/>
                </a:ext>
              </a:extLst>
            </p:cNvPr>
            <p:cNvSpPr txBox="1"/>
            <p:nvPr/>
          </p:nvSpPr>
          <p:spPr>
            <a:xfrm>
              <a:off x="7029455" y="3294139"/>
              <a:ext cx="242374" cy="923330"/>
            </a:xfrm>
            <a:prstGeom prst="rect">
              <a:avLst/>
            </a:prstGeom>
            <a:noFill/>
          </p:spPr>
          <p:txBody>
            <a:bodyPr wrap="none" rtlCol="0">
              <a:spAutoFit/>
            </a:bodyPr>
            <a:lstStyle/>
            <a:p>
              <a:r>
                <a:rPr lang="en-HK" dirty="0"/>
                <a:t>.</a:t>
              </a:r>
            </a:p>
            <a:p>
              <a:r>
                <a:rPr lang="en-HK" dirty="0"/>
                <a:t>.</a:t>
              </a:r>
            </a:p>
            <a:p>
              <a:r>
                <a:rPr lang="en-HK" dirty="0"/>
                <a:t>.</a:t>
              </a:r>
              <a:endParaRPr lang="en-US" dirty="0"/>
            </a:p>
          </p:txBody>
        </p:sp>
      </p:grpSp>
    </p:spTree>
    <p:extLst>
      <p:ext uri="{BB962C8B-B14F-4D97-AF65-F5344CB8AC3E}">
        <p14:creationId xmlns:p14="http://schemas.microsoft.com/office/powerpoint/2010/main" val="19813416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solidFill>
                <a:schemeClr val="accent5"/>
              </a:solidFill>
            </a:endParaRPr>
          </a:p>
        </p:txBody>
      </p:sp>
      <p:sp>
        <p:nvSpPr>
          <p:cNvPr id="4" name="Slide Number Placeholder 3"/>
          <p:cNvSpPr>
            <a:spLocks noGrp="1"/>
          </p:cNvSpPr>
          <p:nvPr>
            <p:ph type="sldNum" sz="quarter" idx="12"/>
          </p:nvPr>
        </p:nvSpPr>
        <p:spPr/>
        <p:txBody>
          <a:bodyPr/>
          <a:lstStyle/>
          <a:p>
            <a:fld id="{81B3A8E7-0AD1-4B48-83E8-08BF0BD63A5E}" type="slidenum">
              <a:rPr lang="en-HK" smtClean="0"/>
              <a:t>102</a:t>
            </a:fld>
            <a:endParaRPr lang="en-HK"/>
          </a:p>
        </p:txBody>
      </p:sp>
      <p:pic>
        <p:nvPicPr>
          <p:cNvPr id="7" name="Picture 6">
            <a:extLst>
              <a:ext uri="{FF2B5EF4-FFF2-40B4-BE49-F238E27FC236}">
                <a16:creationId xmlns:a16="http://schemas.microsoft.com/office/drawing/2014/main" id="{90E63B3F-94B3-0352-DBB3-CD56E3D705F0}"/>
              </a:ext>
            </a:extLst>
          </p:cNvPr>
          <p:cNvPicPr>
            <a:picLocks noChangeAspect="1"/>
          </p:cNvPicPr>
          <p:nvPr/>
        </p:nvPicPr>
        <p:blipFill>
          <a:blip r:embed="rId2"/>
          <a:stretch>
            <a:fillRect/>
          </a:stretch>
        </p:blipFill>
        <p:spPr>
          <a:xfrm>
            <a:off x="897243" y="1928741"/>
            <a:ext cx="5974598" cy="3741744"/>
          </a:xfrm>
          <a:prstGeom prst="rect">
            <a:avLst/>
          </a:prstGeom>
        </p:spPr>
      </p:pic>
    </p:spTree>
    <p:extLst>
      <p:ext uri="{BB962C8B-B14F-4D97-AF65-F5344CB8AC3E}">
        <p14:creationId xmlns:p14="http://schemas.microsoft.com/office/powerpoint/2010/main" val="818267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103</a:t>
            </a:fld>
            <a:endParaRPr lang="en-HK"/>
          </a:p>
        </p:txBody>
      </p:sp>
      <p:pic>
        <p:nvPicPr>
          <p:cNvPr id="7" name="Picture 6">
            <a:extLst>
              <a:ext uri="{FF2B5EF4-FFF2-40B4-BE49-F238E27FC236}">
                <a16:creationId xmlns:a16="http://schemas.microsoft.com/office/drawing/2014/main" id="{90E63B3F-94B3-0352-DBB3-CD56E3D705F0}"/>
              </a:ext>
            </a:extLst>
          </p:cNvPr>
          <p:cNvPicPr>
            <a:picLocks noChangeAspect="1"/>
          </p:cNvPicPr>
          <p:nvPr/>
        </p:nvPicPr>
        <p:blipFill>
          <a:blip r:embed="rId2"/>
          <a:stretch>
            <a:fillRect/>
          </a:stretch>
        </p:blipFill>
        <p:spPr>
          <a:xfrm>
            <a:off x="897243" y="1928741"/>
            <a:ext cx="5974598" cy="3741744"/>
          </a:xfrm>
          <a:prstGeom prst="rect">
            <a:avLst/>
          </a:prstGeom>
        </p:spPr>
      </p:pic>
      <p:sp>
        <p:nvSpPr>
          <p:cNvPr id="9" name="TextBox 8">
            <a:extLst>
              <a:ext uri="{FF2B5EF4-FFF2-40B4-BE49-F238E27FC236}">
                <a16:creationId xmlns:a16="http://schemas.microsoft.com/office/drawing/2014/main" id="{4B63428F-B40C-0B67-DD12-60656C98BF89}"/>
              </a:ext>
            </a:extLst>
          </p:cNvPr>
          <p:cNvSpPr txBox="1"/>
          <p:nvPr/>
        </p:nvSpPr>
        <p:spPr>
          <a:xfrm>
            <a:off x="6964227" y="1740188"/>
            <a:ext cx="4059125" cy="12003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Sometimes, the dictionary contains many</a:t>
            </a:r>
          </a:p>
          <a:p>
            <a:r>
              <a:rPr lang="en-HK" dirty="0"/>
              <a:t>columns that are not useful, and we can</a:t>
            </a:r>
          </a:p>
          <a:p>
            <a:r>
              <a:rPr lang="en-HK" dirty="0"/>
              <a:t>select explicitly useful columns to </a:t>
            </a:r>
          </a:p>
          <a:p>
            <a:r>
              <a:rPr lang="en-HK" dirty="0"/>
              <a:t>create the </a:t>
            </a:r>
            <a:r>
              <a:rPr lang="en-HK" dirty="0" err="1"/>
              <a:t>DataFrame</a:t>
            </a:r>
            <a:endParaRPr lang="en-HK" dirty="0"/>
          </a:p>
        </p:txBody>
      </p:sp>
      <p:pic>
        <p:nvPicPr>
          <p:cNvPr id="15" name="Picture 14">
            <a:extLst>
              <a:ext uri="{FF2B5EF4-FFF2-40B4-BE49-F238E27FC236}">
                <a16:creationId xmlns:a16="http://schemas.microsoft.com/office/drawing/2014/main" id="{736D5834-11B6-AFEB-4C8B-5D3D40F747CC}"/>
              </a:ext>
            </a:extLst>
          </p:cNvPr>
          <p:cNvPicPr>
            <a:picLocks noChangeAspect="1"/>
          </p:cNvPicPr>
          <p:nvPr/>
        </p:nvPicPr>
        <p:blipFill>
          <a:blip r:embed="rId3"/>
          <a:stretch>
            <a:fillRect/>
          </a:stretch>
        </p:blipFill>
        <p:spPr>
          <a:xfrm>
            <a:off x="6964227" y="3028860"/>
            <a:ext cx="5227773" cy="2987299"/>
          </a:xfrm>
          <a:prstGeom prst="rect">
            <a:avLst/>
          </a:prstGeom>
        </p:spPr>
      </p:pic>
    </p:spTree>
    <p:extLst>
      <p:ext uri="{BB962C8B-B14F-4D97-AF65-F5344CB8AC3E}">
        <p14:creationId xmlns:p14="http://schemas.microsoft.com/office/powerpoint/2010/main" val="31891534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104</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49615"/>
            <a:ext cx="4655570"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And of course we can give labels to the indexes.</a:t>
            </a:r>
          </a:p>
        </p:txBody>
      </p:sp>
      <p:pic>
        <p:nvPicPr>
          <p:cNvPr id="5" name="Picture 4">
            <a:extLst>
              <a:ext uri="{FF2B5EF4-FFF2-40B4-BE49-F238E27FC236}">
                <a16:creationId xmlns:a16="http://schemas.microsoft.com/office/drawing/2014/main" id="{1BD0773D-DD0A-A708-CA31-3B6A08506653}"/>
              </a:ext>
            </a:extLst>
          </p:cNvPr>
          <p:cNvPicPr>
            <a:picLocks noChangeAspect="1"/>
          </p:cNvPicPr>
          <p:nvPr/>
        </p:nvPicPr>
        <p:blipFill>
          <a:blip r:embed="rId2"/>
          <a:stretch>
            <a:fillRect/>
          </a:stretch>
        </p:blipFill>
        <p:spPr>
          <a:xfrm>
            <a:off x="1232730" y="2265803"/>
            <a:ext cx="6652837" cy="3665538"/>
          </a:xfrm>
          <a:prstGeom prst="rect">
            <a:avLst/>
          </a:prstGeom>
        </p:spPr>
      </p:pic>
    </p:spTree>
    <p:extLst>
      <p:ext uri="{BB962C8B-B14F-4D97-AF65-F5344CB8AC3E}">
        <p14:creationId xmlns:p14="http://schemas.microsoft.com/office/powerpoint/2010/main" val="1487771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105</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37360"/>
            <a:ext cx="6058582"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Assigning index labels and selecting columns at the same time:</a:t>
            </a:r>
          </a:p>
        </p:txBody>
      </p:sp>
      <p:pic>
        <p:nvPicPr>
          <p:cNvPr id="6" name="Picture 5">
            <a:extLst>
              <a:ext uri="{FF2B5EF4-FFF2-40B4-BE49-F238E27FC236}">
                <a16:creationId xmlns:a16="http://schemas.microsoft.com/office/drawing/2014/main" id="{D5CC135C-C459-97FC-ED46-56630E0CC7D5}"/>
              </a:ext>
            </a:extLst>
          </p:cNvPr>
          <p:cNvPicPr>
            <a:picLocks noChangeAspect="1"/>
          </p:cNvPicPr>
          <p:nvPr/>
        </p:nvPicPr>
        <p:blipFill>
          <a:blip r:embed="rId2"/>
          <a:stretch>
            <a:fillRect/>
          </a:stretch>
        </p:blipFill>
        <p:spPr>
          <a:xfrm>
            <a:off x="1232730" y="2262342"/>
            <a:ext cx="7003387" cy="3917019"/>
          </a:xfrm>
          <a:prstGeom prst="rect">
            <a:avLst/>
          </a:prstGeom>
        </p:spPr>
      </p:pic>
    </p:spTree>
    <p:extLst>
      <p:ext uri="{BB962C8B-B14F-4D97-AF65-F5344CB8AC3E}">
        <p14:creationId xmlns:p14="http://schemas.microsoft.com/office/powerpoint/2010/main" val="3870685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106</a:t>
            </a:fld>
            <a:endParaRPr lang="en-HK"/>
          </a:p>
        </p:txBody>
      </p:sp>
      <p:sp>
        <p:nvSpPr>
          <p:cNvPr id="9" name="TextBox 8">
            <a:extLst>
              <a:ext uri="{FF2B5EF4-FFF2-40B4-BE49-F238E27FC236}">
                <a16:creationId xmlns:a16="http://schemas.microsoft.com/office/drawing/2014/main" id="{4B63428F-B40C-0B67-DD12-60656C98BF89}"/>
              </a:ext>
            </a:extLst>
          </p:cNvPr>
          <p:cNvSpPr txBox="1"/>
          <p:nvPr/>
        </p:nvSpPr>
        <p:spPr>
          <a:xfrm>
            <a:off x="1232730" y="1737360"/>
            <a:ext cx="1059719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In addition to dictionary, there are many other ways to create a </a:t>
            </a:r>
            <a:r>
              <a:rPr lang="en-HK" dirty="0" err="1"/>
              <a:t>dataframe</a:t>
            </a:r>
            <a:r>
              <a:rPr lang="en-HK" dirty="0"/>
              <a:t>, e.g., list of lists, 2D </a:t>
            </a:r>
            <a:r>
              <a:rPr lang="en-HK" dirty="0" err="1"/>
              <a:t>numpy</a:t>
            </a:r>
            <a:r>
              <a:rPr lang="en-HK" dirty="0"/>
              <a:t> arrays, …</a:t>
            </a:r>
          </a:p>
        </p:txBody>
      </p:sp>
      <p:pic>
        <p:nvPicPr>
          <p:cNvPr id="5" name="Picture 4">
            <a:extLst>
              <a:ext uri="{FF2B5EF4-FFF2-40B4-BE49-F238E27FC236}">
                <a16:creationId xmlns:a16="http://schemas.microsoft.com/office/drawing/2014/main" id="{D946CB71-BE25-2F56-EDF3-F7E280AA4BA6}"/>
              </a:ext>
            </a:extLst>
          </p:cNvPr>
          <p:cNvPicPr>
            <a:picLocks noChangeAspect="1"/>
          </p:cNvPicPr>
          <p:nvPr/>
        </p:nvPicPr>
        <p:blipFill>
          <a:blip r:embed="rId2"/>
          <a:stretch>
            <a:fillRect/>
          </a:stretch>
        </p:blipFill>
        <p:spPr>
          <a:xfrm>
            <a:off x="1232730" y="2332619"/>
            <a:ext cx="6332769" cy="3162574"/>
          </a:xfrm>
          <a:prstGeom prst="rect">
            <a:avLst/>
          </a:prstGeom>
        </p:spPr>
      </p:pic>
    </p:spTree>
    <p:extLst>
      <p:ext uri="{BB962C8B-B14F-4D97-AF65-F5344CB8AC3E}">
        <p14:creationId xmlns:p14="http://schemas.microsoft.com/office/powerpoint/2010/main" val="2637914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Create a </a:t>
            </a:r>
            <a:r>
              <a:rPr lang="en-HK" dirty="0" err="1"/>
              <a:t>DataFrame</a:t>
            </a:r>
            <a:r>
              <a:rPr lang="en-HK" dirty="0"/>
              <a:t> using </a:t>
            </a:r>
            <a:r>
              <a:rPr lang="en-HK" dirty="0" err="1">
                <a:solidFill>
                  <a:schemeClr val="accent5"/>
                </a:solidFill>
              </a:rPr>
              <a:t>pd.DataFrame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107</a:t>
            </a:fld>
            <a:endParaRPr lang="en-HK"/>
          </a:p>
        </p:txBody>
      </p:sp>
      <p:pic>
        <p:nvPicPr>
          <p:cNvPr id="7" name="Picture 6"/>
          <p:cNvPicPr>
            <a:picLocks noChangeAspect="1"/>
          </p:cNvPicPr>
          <p:nvPr/>
        </p:nvPicPr>
        <p:blipFill>
          <a:blip r:embed="rId2"/>
          <a:stretch>
            <a:fillRect/>
          </a:stretch>
        </p:blipFill>
        <p:spPr>
          <a:xfrm>
            <a:off x="5730758" y="2567101"/>
            <a:ext cx="5424922" cy="1963773"/>
          </a:xfrm>
          <a:prstGeom prst="rect">
            <a:avLst/>
          </a:prstGeom>
        </p:spPr>
      </p:pic>
      <p:sp>
        <p:nvSpPr>
          <p:cNvPr id="10" name="TextBox 9"/>
          <p:cNvSpPr txBox="1"/>
          <p:nvPr/>
        </p:nvSpPr>
        <p:spPr>
          <a:xfrm>
            <a:off x="1203767" y="1921398"/>
            <a:ext cx="5001818"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sz="2400" dirty="0"/>
              <a:t>Creating a </a:t>
            </a:r>
            <a:r>
              <a:rPr lang="en-HK" sz="2400" dirty="0" err="1"/>
              <a:t>dataframe</a:t>
            </a:r>
            <a:r>
              <a:rPr lang="en-HK" sz="2400" dirty="0"/>
              <a:t> from a list of lists</a:t>
            </a:r>
            <a:endParaRPr lang="en-US" sz="2400" dirty="0"/>
          </a:p>
        </p:txBody>
      </p:sp>
      <p:pic>
        <p:nvPicPr>
          <p:cNvPr id="12" name="Picture 11"/>
          <p:cNvPicPr>
            <a:picLocks noChangeAspect="1"/>
          </p:cNvPicPr>
          <p:nvPr/>
        </p:nvPicPr>
        <p:blipFill>
          <a:blip r:embed="rId3"/>
          <a:stretch>
            <a:fillRect/>
          </a:stretch>
        </p:blipFill>
        <p:spPr>
          <a:xfrm>
            <a:off x="978745" y="2533727"/>
            <a:ext cx="4585239" cy="2326634"/>
          </a:xfrm>
          <a:prstGeom prst="rect">
            <a:avLst/>
          </a:prstGeom>
        </p:spPr>
      </p:pic>
    </p:spTree>
    <p:extLst>
      <p:ext uri="{BB962C8B-B14F-4D97-AF65-F5344CB8AC3E}">
        <p14:creationId xmlns:p14="http://schemas.microsoft.com/office/powerpoint/2010/main" val="1021347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functions for information</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108</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8" name="Picture 7">
            <a:extLst>
              <a:ext uri="{FF2B5EF4-FFF2-40B4-BE49-F238E27FC236}">
                <a16:creationId xmlns:a16="http://schemas.microsoft.com/office/drawing/2014/main" id="{2EE2F44B-AA39-29DD-FF2B-EE3F3F18F6F2}"/>
              </a:ext>
            </a:extLst>
          </p:cNvPr>
          <p:cNvPicPr>
            <a:picLocks noChangeAspect="1"/>
          </p:cNvPicPr>
          <p:nvPr/>
        </p:nvPicPr>
        <p:blipFill>
          <a:blip r:embed="rId3"/>
          <a:stretch>
            <a:fillRect/>
          </a:stretch>
        </p:blipFill>
        <p:spPr>
          <a:xfrm>
            <a:off x="6626838" y="2001783"/>
            <a:ext cx="5220152" cy="3627434"/>
          </a:xfrm>
          <a:prstGeom prst="rect">
            <a:avLst/>
          </a:prstGeom>
        </p:spPr>
      </p:pic>
    </p:spTree>
    <p:extLst>
      <p:ext uri="{BB962C8B-B14F-4D97-AF65-F5344CB8AC3E}">
        <p14:creationId xmlns:p14="http://schemas.microsoft.com/office/powerpoint/2010/main" val="2999407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statistical functions</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109</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3" name="Picture 2"/>
          <p:cNvPicPr>
            <a:picLocks noChangeAspect="1"/>
          </p:cNvPicPr>
          <p:nvPr/>
        </p:nvPicPr>
        <p:blipFill>
          <a:blip r:embed="rId3"/>
          <a:stretch>
            <a:fillRect/>
          </a:stretch>
        </p:blipFill>
        <p:spPr>
          <a:xfrm>
            <a:off x="4080396" y="1877745"/>
            <a:ext cx="3610204" cy="3169744"/>
          </a:xfrm>
          <a:prstGeom prst="rect">
            <a:avLst/>
          </a:prstGeom>
        </p:spPr>
      </p:pic>
      <p:pic>
        <p:nvPicPr>
          <p:cNvPr id="7" name="Picture 6"/>
          <p:cNvPicPr>
            <a:picLocks noChangeAspect="1"/>
          </p:cNvPicPr>
          <p:nvPr/>
        </p:nvPicPr>
        <p:blipFill>
          <a:blip r:embed="rId4"/>
          <a:stretch>
            <a:fillRect/>
          </a:stretch>
        </p:blipFill>
        <p:spPr>
          <a:xfrm>
            <a:off x="7974836" y="1914145"/>
            <a:ext cx="2301182" cy="3133344"/>
          </a:xfrm>
          <a:prstGeom prst="rect">
            <a:avLst/>
          </a:prstGeom>
        </p:spPr>
      </p:pic>
    </p:spTree>
    <p:extLst>
      <p:ext uri="{BB962C8B-B14F-4D97-AF65-F5344CB8AC3E}">
        <p14:creationId xmlns:p14="http://schemas.microsoft.com/office/powerpoint/2010/main" val="79314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4227-CD83-3BB9-BE7D-7F882B63FC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46A42BF-965C-AD92-CEA6-947E91BBD8ED}"/>
              </a:ext>
            </a:extLst>
          </p:cNvPr>
          <p:cNvSpPr>
            <a:spLocks noGrp="1"/>
          </p:cNvSpPr>
          <p:nvPr>
            <p:ph type="title"/>
          </p:nvPr>
        </p:nvSpPr>
        <p:spPr/>
        <p:txBody>
          <a:bodyPr>
            <a:normAutofit/>
          </a:bodyPr>
          <a:lstStyle/>
          <a:p>
            <a:r>
              <a:rPr lang="en-HK" sz="3200" dirty="0"/>
              <a:t>After installing Anaconda </a:t>
            </a:r>
            <a:r>
              <a:rPr lang="en-HK" sz="3200" dirty="0">
                <a:solidFill>
                  <a:schemeClr val="bg1">
                    <a:lumMod val="85000"/>
                  </a:schemeClr>
                </a:solidFill>
              </a:rPr>
              <a:t>(on my Window 11 Home)</a:t>
            </a:r>
            <a:endParaRPr lang="en-HK" sz="3200" dirty="0"/>
          </a:p>
        </p:txBody>
      </p:sp>
      <p:pic>
        <p:nvPicPr>
          <p:cNvPr id="5" name="图片 4">
            <a:extLst>
              <a:ext uri="{FF2B5EF4-FFF2-40B4-BE49-F238E27FC236}">
                <a16:creationId xmlns:a16="http://schemas.microsoft.com/office/drawing/2014/main" id="{73661E07-01CA-16E6-7B1F-3B24E5664277}"/>
              </a:ext>
            </a:extLst>
          </p:cNvPr>
          <p:cNvPicPr>
            <a:picLocks noChangeAspect="1"/>
          </p:cNvPicPr>
          <p:nvPr/>
        </p:nvPicPr>
        <p:blipFill>
          <a:blip r:embed="rId2"/>
          <a:stretch>
            <a:fillRect/>
          </a:stretch>
        </p:blipFill>
        <p:spPr>
          <a:xfrm>
            <a:off x="838200" y="1300550"/>
            <a:ext cx="5096774" cy="5247500"/>
          </a:xfrm>
          <a:prstGeom prst="rect">
            <a:avLst/>
          </a:prstGeom>
        </p:spPr>
      </p:pic>
      <p:cxnSp>
        <p:nvCxnSpPr>
          <p:cNvPr id="12" name="直接箭头连接符 11">
            <a:extLst>
              <a:ext uri="{FF2B5EF4-FFF2-40B4-BE49-F238E27FC236}">
                <a16:creationId xmlns:a16="http://schemas.microsoft.com/office/drawing/2014/main" id="{678D104D-D0DC-C143-717C-3157F0F6ACA7}"/>
              </a:ext>
            </a:extLst>
          </p:cNvPr>
          <p:cNvCxnSpPr>
            <a:cxnSpLocks/>
          </p:cNvCxnSpPr>
          <p:nvPr/>
        </p:nvCxnSpPr>
        <p:spPr>
          <a:xfrm flipV="1">
            <a:off x="3648974" y="3536830"/>
            <a:ext cx="2286000" cy="22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A20D054-2551-30DF-8FD9-F3C77DA3F5B7}"/>
              </a:ext>
            </a:extLst>
          </p:cNvPr>
          <p:cNvPicPr>
            <a:picLocks noChangeAspect="1"/>
          </p:cNvPicPr>
          <p:nvPr/>
        </p:nvPicPr>
        <p:blipFill>
          <a:blip r:embed="rId3"/>
          <a:stretch>
            <a:fillRect/>
          </a:stretch>
        </p:blipFill>
        <p:spPr>
          <a:xfrm>
            <a:off x="5934974" y="1824974"/>
            <a:ext cx="6265860" cy="3570359"/>
          </a:xfrm>
          <a:prstGeom prst="rect">
            <a:avLst/>
          </a:prstGeom>
        </p:spPr>
      </p:pic>
    </p:spTree>
    <p:extLst>
      <p:ext uri="{BB962C8B-B14F-4D97-AF65-F5344CB8AC3E}">
        <p14:creationId xmlns:p14="http://schemas.microsoft.com/office/powerpoint/2010/main" val="2301439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7E07-B0C0-52DE-C4F5-33EB36FED74F}"/>
              </a:ext>
            </a:extLst>
          </p:cNvPr>
          <p:cNvSpPr>
            <a:spLocks noGrp="1"/>
          </p:cNvSpPr>
          <p:nvPr>
            <p:ph type="title"/>
          </p:nvPr>
        </p:nvSpPr>
        <p:spPr/>
        <p:txBody>
          <a:bodyPr/>
          <a:lstStyle/>
          <a:p>
            <a:r>
              <a:rPr lang="en-HK" dirty="0"/>
              <a:t>Some statistical functions</a:t>
            </a:r>
          </a:p>
        </p:txBody>
      </p:sp>
      <p:sp>
        <p:nvSpPr>
          <p:cNvPr id="4" name="Slide Number Placeholder 3">
            <a:extLst>
              <a:ext uri="{FF2B5EF4-FFF2-40B4-BE49-F238E27FC236}">
                <a16:creationId xmlns:a16="http://schemas.microsoft.com/office/drawing/2014/main" id="{7B981601-8E03-DF1B-6393-791DF59F4393}"/>
              </a:ext>
            </a:extLst>
          </p:cNvPr>
          <p:cNvSpPr>
            <a:spLocks noGrp="1"/>
          </p:cNvSpPr>
          <p:nvPr>
            <p:ph type="sldNum" sz="quarter" idx="12"/>
          </p:nvPr>
        </p:nvSpPr>
        <p:spPr/>
        <p:txBody>
          <a:bodyPr/>
          <a:lstStyle/>
          <a:p>
            <a:fld id="{81B3A8E7-0AD1-4B48-83E8-08BF0BD63A5E}" type="slidenum">
              <a:rPr lang="en-HK" smtClean="0"/>
              <a:t>110</a:t>
            </a:fld>
            <a:endParaRPr lang="en-HK"/>
          </a:p>
        </p:txBody>
      </p:sp>
      <p:pic>
        <p:nvPicPr>
          <p:cNvPr id="6" name="Picture 5">
            <a:extLst>
              <a:ext uri="{FF2B5EF4-FFF2-40B4-BE49-F238E27FC236}">
                <a16:creationId xmlns:a16="http://schemas.microsoft.com/office/drawing/2014/main" id="{90C75962-19C9-2A4F-A0C2-6ADC9AFCC88D}"/>
              </a:ext>
            </a:extLst>
          </p:cNvPr>
          <p:cNvPicPr>
            <a:picLocks noChangeAspect="1"/>
          </p:cNvPicPr>
          <p:nvPr/>
        </p:nvPicPr>
        <p:blipFill>
          <a:blip r:embed="rId2"/>
          <a:stretch>
            <a:fillRect/>
          </a:stretch>
        </p:blipFill>
        <p:spPr>
          <a:xfrm>
            <a:off x="607086" y="1914145"/>
            <a:ext cx="5784081" cy="3802710"/>
          </a:xfrm>
          <a:prstGeom prst="rect">
            <a:avLst/>
          </a:prstGeom>
        </p:spPr>
      </p:pic>
      <p:pic>
        <p:nvPicPr>
          <p:cNvPr id="5" name="Picture 4"/>
          <p:cNvPicPr>
            <a:picLocks noChangeAspect="1"/>
          </p:cNvPicPr>
          <p:nvPr/>
        </p:nvPicPr>
        <p:blipFill>
          <a:blip r:embed="rId3"/>
          <a:stretch>
            <a:fillRect/>
          </a:stretch>
        </p:blipFill>
        <p:spPr>
          <a:xfrm>
            <a:off x="7542076" y="1212480"/>
            <a:ext cx="3809335" cy="4712832"/>
          </a:xfrm>
          <a:prstGeom prst="rect">
            <a:avLst/>
          </a:prstGeom>
        </p:spPr>
      </p:pic>
    </p:spTree>
    <p:extLst>
      <p:ext uri="{BB962C8B-B14F-4D97-AF65-F5344CB8AC3E}">
        <p14:creationId xmlns:p14="http://schemas.microsoft.com/office/powerpoint/2010/main" val="10979489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4FC5-D547-4F21-CF8F-5D307B74BBDE}"/>
              </a:ext>
            </a:extLst>
          </p:cNvPr>
          <p:cNvSpPr>
            <a:spLocks noGrp="1"/>
          </p:cNvSpPr>
          <p:nvPr>
            <p:ph type="title"/>
          </p:nvPr>
        </p:nvSpPr>
        <p:spPr/>
        <p:txBody>
          <a:bodyPr/>
          <a:lstStyle/>
          <a:p>
            <a:r>
              <a:rPr lang="en-HK" dirty="0"/>
              <a:t>Selecting rows and columns</a:t>
            </a:r>
          </a:p>
        </p:txBody>
      </p:sp>
      <p:sp>
        <p:nvSpPr>
          <p:cNvPr id="3" name="Content Placeholder 2">
            <a:extLst>
              <a:ext uri="{FF2B5EF4-FFF2-40B4-BE49-F238E27FC236}">
                <a16:creationId xmlns:a16="http://schemas.microsoft.com/office/drawing/2014/main" id="{BFBE7D3B-3760-78C0-E3C4-190AC9A38BAA}"/>
              </a:ext>
            </a:extLst>
          </p:cNvPr>
          <p:cNvSpPr>
            <a:spLocks noGrp="1"/>
          </p:cNvSpPr>
          <p:nvPr>
            <p:ph idx="1"/>
          </p:nvPr>
        </p:nvSpPr>
        <p:spPr>
          <a:xfrm>
            <a:off x="7880528" y="1853016"/>
            <a:ext cx="3331955" cy="4023360"/>
          </a:xfrm>
        </p:spPr>
        <p:txBody>
          <a:bodyPr/>
          <a:lstStyle/>
          <a:p>
            <a:pPr marL="0" indent="0">
              <a:buNone/>
            </a:pPr>
            <a:r>
              <a:rPr lang="en-US" dirty="0">
                <a:solidFill>
                  <a:schemeClr val="accent5"/>
                </a:solidFill>
              </a:rPr>
              <a:t>Selecting columns</a:t>
            </a:r>
            <a:endParaRPr lang="en-HK" dirty="0">
              <a:solidFill>
                <a:schemeClr val="accent5"/>
              </a:solidFill>
            </a:endParaRPr>
          </a:p>
        </p:txBody>
      </p:sp>
      <p:sp>
        <p:nvSpPr>
          <p:cNvPr id="4" name="Slide Number Placeholder 3">
            <a:extLst>
              <a:ext uri="{FF2B5EF4-FFF2-40B4-BE49-F238E27FC236}">
                <a16:creationId xmlns:a16="http://schemas.microsoft.com/office/drawing/2014/main" id="{DDFB8218-7815-7CC8-37E1-FADACA76C8B9}"/>
              </a:ext>
            </a:extLst>
          </p:cNvPr>
          <p:cNvSpPr>
            <a:spLocks noGrp="1"/>
          </p:cNvSpPr>
          <p:nvPr>
            <p:ph type="sldNum" sz="quarter" idx="12"/>
          </p:nvPr>
        </p:nvSpPr>
        <p:spPr/>
        <p:txBody>
          <a:bodyPr/>
          <a:lstStyle/>
          <a:p>
            <a:fld id="{81B3A8E7-0AD1-4B48-83E8-08BF0BD63A5E}" type="slidenum">
              <a:rPr lang="en-HK" smtClean="0"/>
              <a:t>111</a:t>
            </a:fld>
            <a:endParaRPr lang="en-HK"/>
          </a:p>
        </p:txBody>
      </p:sp>
      <p:pic>
        <p:nvPicPr>
          <p:cNvPr id="6" name="Picture 5">
            <a:extLst>
              <a:ext uri="{FF2B5EF4-FFF2-40B4-BE49-F238E27FC236}">
                <a16:creationId xmlns:a16="http://schemas.microsoft.com/office/drawing/2014/main" id="{7B00BBD6-DBE8-1694-9446-A3E1B5521137}"/>
              </a:ext>
            </a:extLst>
          </p:cNvPr>
          <p:cNvPicPr>
            <a:picLocks noChangeAspect="1"/>
          </p:cNvPicPr>
          <p:nvPr/>
        </p:nvPicPr>
        <p:blipFill>
          <a:blip r:embed="rId3"/>
          <a:stretch>
            <a:fillRect/>
          </a:stretch>
        </p:blipFill>
        <p:spPr>
          <a:xfrm>
            <a:off x="1097280" y="1950491"/>
            <a:ext cx="6687444" cy="3170150"/>
          </a:xfrm>
          <a:prstGeom prst="rect">
            <a:avLst/>
          </a:prstGeom>
        </p:spPr>
      </p:pic>
      <p:pic>
        <p:nvPicPr>
          <p:cNvPr id="8" name="Picture 7">
            <a:extLst>
              <a:ext uri="{FF2B5EF4-FFF2-40B4-BE49-F238E27FC236}">
                <a16:creationId xmlns:a16="http://schemas.microsoft.com/office/drawing/2014/main" id="{C593507C-5049-1F0A-A9BB-4BF138812C2F}"/>
              </a:ext>
            </a:extLst>
          </p:cNvPr>
          <p:cNvPicPr>
            <a:picLocks noChangeAspect="1"/>
          </p:cNvPicPr>
          <p:nvPr/>
        </p:nvPicPr>
        <p:blipFill>
          <a:blip r:embed="rId4"/>
          <a:stretch>
            <a:fillRect/>
          </a:stretch>
        </p:blipFill>
        <p:spPr>
          <a:xfrm>
            <a:off x="8078638" y="2303887"/>
            <a:ext cx="2355605" cy="1504970"/>
          </a:xfrm>
          <a:prstGeom prst="rect">
            <a:avLst/>
          </a:prstGeom>
        </p:spPr>
      </p:pic>
      <p:pic>
        <p:nvPicPr>
          <p:cNvPr id="10" name="Picture 9">
            <a:extLst>
              <a:ext uri="{FF2B5EF4-FFF2-40B4-BE49-F238E27FC236}">
                <a16:creationId xmlns:a16="http://schemas.microsoft.com/office/drawing/2014/main" id="{A7633015-EDFA-FA2D-6261-CCA7B99FCFAE}"/>
              </a:ext>
            </a:extLst>
          </p:cNvPr>
          <p:cNvPicPr>
            <a:picLocks noChangeAspect="1"/>
          </p:cNvPicPr>
          <p:nvPr/>
        </p:nvPicPr>
        <p:blipFill>
          <a:blip r:embed="rId5"/>
          <a:stretch>
            <a:fillRect/>
          </a:stretch>
        </p:blipFill>
        <p:spPr>
          <a:xfrm>
            <a:off x="8078638" y="3924513"/>
            <a:ext cx="1946156" cy="1951863"/>
          </a:xfrm>
          <a:prstGeom prst="rect">
            <a:avLst/>
          </a:prstGeom>
        </p:spPr>
      </p:pic>
    </p:spTree>
    <p:extLst>
      <p:ext uri="{BB962C8B-B14F-4D97-AF65-F5344CB8AC3E}">
        <p14:creationId xmlns:p14="http://schemas.microsoft.com/office/powerpoint/2010/main" val="3672778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4FC5-D547-4F21-CF8F-5D307B74BBDE}"/>
              </a:ext>
            </a:extLst>
          </p:cNvPr>
          <p:cNvSpPr>
            <a:spLocks noGrp="1"/>
          </p:cNvSpPr>
          <p:nvPr>
            <p:ph type="title"/>
          </p:nvPr>
        </p:nvSpPr>
        <p:spPr/>
        <p:txBody>
          <a:bodyPr/>
          <a:lstStyle/>
          <a:p>
            <a:r>
              <a:rPr lang="en-HK" dirty="0"/>
              <a:t>Selecting rows and columns</a:t>
            </a:r>
          </a:p>
        </p:txBody>
      </p:sp>
      <p:sp>
        <p:nvSpPr>
          <p:cNvPr id="3" name="Content Placeholder 2">
            <a:extLst>
              <a:ext uri="{FF2B5EF4-FFF2-40B4-BE49-F238E27FC236}">
                <a16:creationId xmlns:a16="http://schemas.microsoft.com/office/drawing/2014/main" id="{BFBE7D3B-3760-78C0-E3C4-190AC9A38BAA}"/>
              </a:ext>
            </a:extLst>
          </p:cNvPr>
          <p:cNvSpPr>
            <a:spLocks noGrp="1"/>
          </p:cNvSpPr>
          <p:nvPr>
            <p:ph idx="1"/>
          </p:nvPr>
        </p:nvSpPr>
        <p:spPr/>
        <p:txBody>
          <a:bodyPr>
            <a:normAutofit/>
          </a:bodyPr>
          <a:lstStyle/>
          <a:p>
            <a:r>
              <a:rPr lang="en-US" sz="2800" dirty="0">
                <a:solidFill>
                  <a:schemeClr val="accent5"/>
                </a:solidFill>
              </a:rPr>
              <a:t>Selecting</a:t>
            </a:r>
            <a:r>
              <a:rPr lang="en-US" sz="2800" dirty="0"/>
              <a:t> rows</a:t>
            </a:r>
            <a:endParaRPr lang="en-HK" sz="2800" dirty="0"/>
          </a:p>
        </p:txBody>
      </p:sp>
      <p:sp>
        <p:nvSpPr>
          <p:cNvPr id="4" name="Slide Number Placeholder 3">
            <a:extLst>
              <a:ext uri="{FF2B5EF4-FFF2-40B4-BE49-F238E27FC236}">
                <a16:creationId xmlns:a16="http://schemas.microsoft.com/office/drawing/2014/main" id="{DDFB8218-7815-7CC8-37E1-FADACA76C8B9}"/>
              </a:ext>
            </a:extLst>
          </p:cNvPr>
          <p:cNvSpPr>
            <a:spLocks noGrp="1"/>
          </p:cNvSpPr>
          <p:nvPr>
            <p:ph type="sldNum" sz="quarter" idx="12"/>
          </p:nvPr>
        </p:nvSpPr>
        <p:spPr/>
        <p:txBody>
          <a:bodyPr/>
          <a:lstStyle/>
          <a:p>
            <a:fld id="{81B3A8E7-0AD1-4B48-83E8-08BF0BD63A5E}" type="slidenum">
              <a:rPr lang="en-HK" smtClean="0"/>
              <a:t>112</a:t>
            </a:fld>
            <a:endParaRPr lang="en-HK"/>
          </a:p>
        </p:txBody>
      </p:sp>
      <p:pic>
        <p:nvPicPr>
          <p:cNvPr id="7" name="Picture 6">
            <a:extLst>
              <a:ext uri="{FF2B5EF4-FFF2-40B4-BE49-F238E27FC236}">
                <a16:creationId xmlns:a16="http://schemas.microsoft.com/office/drawing/2014/main" id="{AEBDB06C-8F06-6017-7EC5-42A79D1E2CBC}"/>
              </a:ext>
            </a:extLst>
          </p:cNvPr>
          <p:cNvPicPr>
            <a:picLocks noChangeAspect="1"/>
          </p:cNvPicPr>
          <p:nvPr/>
        </p:nvPicPr>
        <p:blipFill>
          <a:blip r:embed="rId3"/>
          <a:stretch>
            <a:fillRect/>
          </a:stretch>
        </p:blipFill>
        <p:spPr>
          <a:xfrm>
            <a:off x="1263724" y="2484830"/>
            <a:ext cx="4569597" cy="3070322"/>
          </a:xfrm>
          <a:prstGeom prst="rect">
            <a:avLst/>
          </a:prstGeom>
        </p:spPr>
      </p:pic>
      <p:sp>
        <p:nvSpPr>
          <p:cNvPr id="9" name="TextBox 8">
            <a:extLst>
              <a:ext uri="{FF2B5EF4-FFF2-40B4-BE49-F238E27FC236}">
                <a16:creationId xmlns:a16="http://schemas.microsoft.com/office/drawing/2014/main" id="{0693F764-00CA-C3F5-F9C3-F6397FEAF8A2}"/>
              </a:ext>
            </a:extLst>
          </p:cNvPr>
          <p:cNvSpPr txBox="1"/>
          <p:nvPr/>
        </p:nvSpPr>
        <p:spPr>
          <a:xfrm>
            <a:off x="6460385" y="2484830"/>
            <a:ext cx="3673281" cy="1015663"/>
          </a:xfrm>
          <a:prstGeom prst="rect">
            <a:avLst/>
          </a:prstGeom>
          <a:noFill/>
          <a:ln w="19050">
            <a:solidFill>
              <a:srgbClr val="FF0000"/>
            </a:solidFill>
          </a:ln>
        </p:spPr>
        <p:txBody>
          <a:bodyPr wrap="square" rtlCol="0">
            <a:spAutoFit/>
          </a:bodyPr>
          <a:lstStyle/>
          <a:p>
            <a:r>
              <a:rPr lang="en-HK" sz="2000" dirty="0"/>
              <a:t>Use the methods</a:t>
            </a:r>
          </a:p>
          <a:p>
            <a:r>
              <a:rPr lang="en-HK" sz="2000" dirty="0" err="1">
                <a:solidFill>
                  <a:schemeClr val="bg2">
                    <a:lumMod val="50000"/>
                  </a:schemeClr>
                </a:solidFill>
              </a:rPr>
              <a:t>iloc</a:t>
            </a:r>
            <a:r>
              <a:rPr lang="en-HK" sz="2000" dirty="0"/>
              <a:t> is for selecting by index, and</a:t>
            </a:r>
          </a:p>
          <a:p>
            <a:r>
              <a:rPr lang="en-HK" sz="2000" dirty="0">
                <a:solidFill>
                  <a:schemeClr val="bg2">
                    <a:lumMod val="50000"/>
                  </a:schemeClr>
                </a:solidFill>
              </a:rPr>
              <a:t>loc </a:t>
            </a:r>
            <a:r>
              <a:rPr lang="en-HK" sz="2000" dirty="0"/>
              <a:t>is for selecting by index label.</a:t>
            </a:r>
          </a:p>
        </p:txBody>
      </p:sp>
    </p:spTree>
    <p:extLst>
      <p:ext uri="{BB962C8B-B14F-4D97-AF65-F5344CB8AC3E}">
        <p14:creationId xmlns:p14="http://schemas.microsoft.com/office/powerpoint/2010/main" val="400719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4FC5-D547-4F21-CF8F-5D307B74BBDE}"/>
              </a:ext>
            </a:extLst>
          </p:cNvPr>
          <p:cNvSpPr>
            <a:spLocks noGrp="1"/>
          </p:cNvSpPr>
          <p:nvPr>
            <p:ph type="title"/>
          </p:nvPr>
        </p:nvSpPr>
        <p:spPr/>
        <p:txBody>
          <a:bodyPr/>
          <a:lstStyle/>
          <a:p>
            <a:r>
              <a:rPr lang="en-HK" dirty="0"/>
              <a:t>Selecting rows and columns</a:t>
            </a:r>
          </a:p>
        </p:txBody>
      </p:sp>
      <p:sp>
        <p:nvSpPr>
          <p:cNvPr id="4" name="Slide Number Placeholder 3">
            <a:extLst>
              <a:ext uri="{FF2B5EF4-FFF2-40B4-BE49-F238E27FC236}">
                <a16:creationId xmlns:a16="http://schemas.microsoft.com/office/drawing/2014/main" id="{DDFB8218-7815-7CC8-37E1-FADACA76C8B9}"/>
              </a:ext>
            </a:extLst>
          </p:cNvPr>
          <p:cNvSpPr>
            <a:spLocks noGrp="1"/>
          </p:cNvSpPr>
          <p:nvPr>
            <p:ph type="sldNum" sz="quarter" idx="12"/>
          </p:nvPr>
        </p:nvSpPr>
        <p:spPr/>
        <p:txBody>
          <a:bodyPr/>
          <a:lstStyle/>
          <a:p>
            <a:fld id="{81B3A8E7-0AD1-4B48-83E8-08BF0BD63A5E}" type="slidenum">
              <a:rPr lang="en-HK" smtClean="0"/>
              <a:t>113</a:t>
            </a:fld>
            <a:endParaRPr lang="en-HK"/>
          </a:p>
        </p:txBody>
      </p:sp>
      <p:pic>
        <p:nvPicPr>
          <p:cNvPr id="5" name="Picture 4">
            <a:extLst>
              <a:ext uri="{FF2B5EF4-FFF2-40B4-BE49-F238E27FC236}">
                <a16:creationId xmlns:a16="http://schemas.microsoft.com/office/drawing/2014/main" id="{ED4F5DC9-514A-38E7-D429-215D1EFC7A71}"/>
              </a:ext>
            </a:extLst>
          </p:cNvPr>
          <p:cNvPicPr>
            <a:picLocks noChangeAspect="1"/>
          </p:cNvPicPr>
          <p:nvPr/>
        </p:nvPicPr>
        <p:blipFill>
          <a:blip r:embed="rId3"/>
          <a:stretch>
            <a:fillRect/>
          </a:stretch>
        </p:blipFill>
        <p:spPr>
          <a:xfrm>
            <a:off x="3994881" y="1737360"/>
            <a:ext cx="2393638" cy="4319879"/>
          </a:xfrm>
          <a:prstGeom prst="rect">
            <a:avLst/>
          </a:prstGeom>
        </p:spPr>
      </p:pic>
      <p:pic>
        <p:nvPicPr>
          <p:cNvPr id="10" name="Picture 9">
            <a:extLst>
              <a:ext uri="{FF2B5EF4-FFF2-40B4-BE49-F238E27FC236}">
                <a16:creationId xmlns:a16="http://schemas.microsoft.com/office/drawing/2014/main" id="{62D5AAE3-539D-C41D-38A7-6452A4388618}"/>
              </a:ext>
            </a:extLst>
          </p:cNvPr>
          <p:cNvPicPr>
            <a:picLocks noChangeAspect="1"/>
          </p:cNvPicPr>
          <p:nvPr/>
        </p:nvPicPr>
        <p:blipFill>
          <a:blip r:embed="rId4"/>
          <a:stretch>
            <a:fillRect/>
          </a:stretch>
        </p:blipFill>
        <p:spPr>
          <a:xfrm>
            <a:off x="6283291" y="1737360"/>
            <a:ext cx="2583979" cy="4494475"/>
          </a:xfrm>
          <a:prstGeom prst="rect">
            <a:avLst/>
          </a:prstGeom>
        </p:spPr>
      </p:pic>
      <p:pic>
        <p:nvPicPr>
          <p:cNvPr id="14" name="Picture 13">
            <a:extLst>
              <a:ext uri="{FF2B5EF4-FFF2-40B4-BE49-F238E27FC236}">
                <a16:creationId xmlns:a16="http://schemas.microsoft.com/office/drawing/2014/main" id="{66D253FC-F6FB-F5C7-2F30-C63765294832}"/>
              </a:ext>
            </a:extLst>
          </p:cNvPr>
          <p:cNvPicPr>
            <a:picLocks noChangeAspect="1"/>
          </p:cNvPicPr>
          <p:nvPr/>
        </p:nvPicPr>
        <p:blipFill>
          <a:blip r:embed="rId5"/>
          <a:stretch>
            <a:fillRect/>
          </a:stretch>
        </p:blipFill>
        <p:spPr>
          <a:xfrm>
            <a:off x="8807231" y="1730598"/>
            <a:ext cx="2677080" cy="1502666"/>
          </a:xfrm>
          <a:prstGeom prst="rect">
            <a:avLst/>
          </a:prstGeom>
        </p:spPr>
      </p:pic>
      <p:pic>
        <p:nvPicPr>
          <p:cNvPr id="6" name="Picture 5">
            <a:extLst>
              <a:ext uri="{FF2B5EF4-FFF2-40B4-BE49-F238E27FC236}">
                <a16:creationId xmlns:a16="http://schemas.microsoft.com/office/drawing/2014/main" id="{F370F466-0FFA-0777-71D8-95334A808551}"/>
              </a:ext>
            </a:extLst>
          </p:cNvPr>
          <p:cNvPicPr>
            <a:picLocks noChangeAspect="1"/>
          </p:cNvPicPr>
          <p:nvPr/>
        </p:nvPicPr>
        <p:blipFill>
          <a:blip r:embed="rId6"/>
          <a:stretch>
            <a:fillRect/>
          </a:stretch>
        </p:blipFill>
        <p:spPr>
          <a:xfrm>
            <a:off x="1070066" y="1852392"/>
            <a:ext cx="2727320" cy="2752265"/>
          </a:xfrm>
          <a:prstGeom prst="rect">
            <a:avLst/>
          </a:prstGeom>
        </p:spPr>
      </p:pic>
    </p:spTree>
    <p:extLst>
      <p:ext uri="{BB962C8B-B14F-4D97-AF65-F5344CB8AC3E}">
        <p14:creationId xmlns:p14="http://schemas.microsoft.com/office/powerpoint/2010/main" val="997584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4FC5-D547-4F21-CF8F-5D307B74BBDE}"/>
              </a:ext>
            </a:extLst>
          </p:cNvPr>
          <p:cNvSpPr>
            <a:spLocks noGrp="1"/>
          </p:cNvSpPr>
          <p:nvPr>
            <p:ph type="title"/>
          </p:nvPr>
        </p:nvSpPr>
        <p:spPr/>
        <p:txBody>
          <a:bodyPr/>
          <a:lstStyle/>
          <a:p>
            <a:r>
              <a:rPr lang="en-HK" dirty="0"/>
              <a:t>Selecting rows and columns</a:t>
            </a:r>
          </a:p>
        </p:txBody>
      </p:sp>
      <p:sp>
        <p:nvSpPr>
          <p:cNvPr id="4" name="Slide Number Placeholder 3">
            <a:extLst>
              <a:ext uri="{FF2B5EF4-FFF2-40B4-BE49-F238E27FC236}">
                <a16:creationId xmlns:a16="http://schemas.microsoft.com/office/drawing/2014/main" id="{DDFB8218-7815-7CC8-37E1-FADACA76C8B9}"/>
              </a:ext>
            </a:extLst>
          </p:cNvPr>
          <p:cNvSpPr>
            <a:spLocks noGrp="1"/>
          </p:cNvSpPr>
          <p:nvPr>
            <p:ph type="sldNum" sz="quarter" idx="12"/>
          </p:nvPr>
        </p:nvSpPr>
        <p:spPr/>
        <p:txBody>
          <a:bodyPr/>
          <a:lstStyle/>
          <a:p>
            <a:fld id="{81B3A8E7-0AD1-4B48-83E8-08BF0BD63A5E}" type="slidenum">
              <a:rPr lang="en-HK" smtClean="0"/>
              <a:t>114</a:t>
            </a:fld>
            <a:endParaRPr lang="en-HK"/>
          </a:p>
        </p:txBody>
      </p:sp>
      <p:pic>
        <p:nvPicPr>
          <p:cNvPr id="6" name="Picture 5">
            <a:extLst>
              <a:ext uri="{FF2B5EF4-FFF2-40B4-BE49-F238E27FC236}">
                <a16:creationId xmlns:a16="http://schemas.microsoft.com/office/drawing/2014/main" id="{7EFDAB1E-EF33-3EA2-1272-D5DB742CD71E}"/>
              </a:ext>
            </a:extLst>
          </p:cNvPr>
          <p:cNvPicPr>
            <a:picLocks noChangeAspect="1"/>
          </p:cNvPicPr>
          <p:nvPr/>
        </p:nvPicPr>
        <p:blipFill>
          <a:blip r:embed="rId3"/>
          <a:stretch>
            <a:fillRect/>
          </a:stretch>
        </p:blipFill>
        <p:spPr>
          <a:xfrm>
            <a:off x="4767688" y="1852392"/>
            <a:ext cx="4543222" cy="3900382"/>
          </a:xfrm>
          <a:prstGeom prst="rect">
            <a:avLst/>
          </a:prstGeom>
        </p:spPr>
      </p:pic>
      <p:pic>
        <p:nvPicPr>
          <p:cNvPr id="3" name="Picture 2">
            <a:extLst>
              <a:ext uri="{FF2B5EF4-FFF2-40B4-BE49-F238E27FC236}">
                <a16:creationId xmlns:a16="http://schemas.microsoft.com/office/drawing/2014/main" id="{A2966FBB-79F3-EC59-4910-036C1E696276}"/>
              </a:ext>
            </a:extLst>
          </p:cNvPr>
          <p:cNvPicPr>
            <a:picLocks noChangeAspect="1"/>
          </p:cNvPicPr>
          <p:nvPr/>
        </p:nvPicPr>
        <p:blipFill>
          <a:blip r:embed="rId4"/>
          <a:stretch>
            <a:fillRect/>
          </a:stretch>
        </p:blipFill>
        <p:spPr>
          <a:xfrm>
            <a:off x="1070066" y="1852392"/>
            <a:ext cx="2727320" cy="2752265"/>
          </a:xfrm>
          <a:prstGeom prst="rect">
            <a:avLst/>
          </a:prstGeom>
        </p:spPr>
      </p:pic>
    </p:spTree>
    <p:extLst>
      <p:ext uri="{BB962C8B-B14F-4D97-AF65-F5344CB8AC3E}">
        <p14:creationId xmlns:p14="http://schemas.microsoft.com/office/powerpoint/2010/main" val="1502285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D92F4-F277-710A-58FC-A53286B05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35871-5C54-50A5-1D63-844415B7C733}"/>
              </a:ext>
            </a:extLst>
          </p:cNvPr>
          <p:cNvSpPr>
            <a:spLocks noGrp="1"/>
          </p:cNvSpPr>
          <p:nvPr>
            <p:ph type="title"/>
          </p:nvPr>
        </p:nvSpPr>
        <p:spPr/>
        <p:txBody>
          <a:bodyPr/>
          <a:lstStyle/>
          <a:p>
            <a:r>
              <a:rPr lang="en-HK" dirty="0"/>
              <a:t>Selecting rows and columns</a:t>
            </a:r>
          </a:p>
        </p:txBody>
      </p:sp>
      <p:sp>
        <p:nvSpPr>
          <p:cNvPr id="4" name="Slide Number Placeholder 3">
            <a:extLst>
              <a:ext uri="{FF2B5EF4-FFF2-40B4-BE49-F238E27FC236}">
                <a16:creationId xmlns:a16="http://schemas.microsoft.com/office/drawing/2014/main" id="{8FA7BC9E-48F2-F238-C04B-CFC60D06171F}"/>
              </a:ext>
            </a:extLst>
          </p:cNvPr>
          <p:cNvSpPr>
            <a:spLocks noGrp="1"/>
          </p:cNvSpPr>
          <p:nvPr>
            <p:ph type="sldNum" sz="quarter" idx="12"/>
          </p:nvPr>
        </p:nvSpPr>
        <p:spPr/>
        <p:txBody>
          <a:bodyPr/>
          <a:lstStyle/>
          <a:p>
            <a:fld id="{81B3A8E7-0AD1-4B48-83E8-08BF0BD63A5E}" type="slidenum">
              <a:rPr lang="en-HK" smtClean="0"/>
              <a:t>115</a:t>
            </a:fld>
            <a:endParaRPr lang="en-HK"/>
          </a:p>
        </p:txBody>
      </p:sp>
      <p:sp>
        <p:nvSpPr>
          <p:cNvPr id="5" name="TextBox 4">
            <a:extLst>
              <a:ext uri="{FF2B5EF4-FFF2-40B4-BE49-F238E27FC236}">
                <a16:creationId xmlns:a16="http://schemas.microsoft.com/office/drawing/2014/main" id="{841E4671-420F-486E-981D-98C984D95A5A}"/>
              </a:ext>
            </a:extLst>
          </p:cNvPr>
          <p:cNvSpPr txBox="1"/>
          <p:nvPr/>
        </p:nvSpPr>
        <p:spPr>
          <a:xfrm>
            <a:off x="1097280" y="1883979"/>
            <a:ext cx="5525167" cy="461665"/>
          </a:xfrm>
          <a:prstGeom prst="rect">
            <a:avLst/>
          </a:prstGeom>
          <a:noFill/>
        </p:spPr>
        <p:txBody>
          <a:bodyPr wrap="none" rtlCol="0">
            <a:spAutoFit/>
          </a:bodyPr>
          <a:lstStyle/>
          <a:p>
            <a:r>
              <a:rPr lang="en-HK" sz="2400" dirty="0"/>
              <a:t>Again, be careful when slicing a </a:t>
            </a:r>
            <a:r>
              <a:rPr lang="en-HK" sz="2400" dirty="0" err="1"/>
              <a:t>DataFrame</a:t>
            </a:r>
            <a:endParaRPr lang="en-HK" sz="2400" dirty="0"/>
          </a:p>
        </p:txBody>
      </p:sp>
      <p:pic>
        <p:nvPicPr>
          <p:cNvPr id="8" name="Picture 7">
            <a:extLst>
              <a:ext uri="{FF2B5EF4-FFF2-40B4-BE49-F238E27FC236}">
                <a16:creationId xmlns:a16="http://schemas.microsoft.com/office/drawing/2014/main" id="{80CCD033-6080-9BED-2227-64B64B69FA9E}"/>
              </a:ext>
            </a:extLst>
          </p:cNvPr>
          <p:cNvPicPr>
            <a:picLocks noChangeAspect="1"/>
          </p:cNvPicPr>
          <p:nvPr/>
        </p:nvPicPr>
        <p:blipFill>
          <a:blip r:embed="rId3"/>
          <a:stretch>
            <a:fillRect/>
          </a:stretch>
        </p:blipFill>
        <p:spPr>
          <a:xfrm>
            <a:off x="1097280" y="2492263"/>
            <a:ext cx="9090363" cy="2584515"/>
          </a:xfrm>
          <a:prstGeom prst="rect">
            <a:avLst/>
          </a:prstGeom>
          <a:solidFill>
            <a:srgbClr val="FFFFCC"/>
          </a:solidFill>
        </p:spPr>
      </p:pic>
      <p:pic>
        <p:nvPicPr>
          <p:cNvPr id="10" name="Picture 9">
            <a:extLst>
              <a:ext uri="{FF2B5EF4-FFF2-40B4-BE49-F238E27FC236}">
                <a16:creationId xmlns:a16="http://schemas.microsoft.com/office/drawing/2014/main" id="{10CFCAEB-0D4D-28B3-08CE-F572A67BDC9D}"/>
              </a:ext>
            </a:extLst>
          </p:cNvPr>
          <p:cNvPicPr>
            <a:picLocks noChangeAspect="1"/>
          </p:cNvPicPr>
          <p:nvPr/>
        </p:nvPicPr>
        <p:blipFill>
          <a:blip r:embed="rId4"/>
          <a:stretch>
            <a:fillRect/>
          </a:stretch>
        </p:blipFill>
        <p:spPr>
          <a:xfrm>
            <a:off x="5583194" y="3606906"/>
            <a:ext cx="1474367" cy="2161376"/>
          </a:xfrm>
          <a:prstGeom prst="rect">
            <a:avLst/>
          </a:prstGeom>
        </p:spPr>
      </p:pic>
      <p:pic>
        <p:nvPicPr>
          <p:cNvPr id="12" name="Picture 11">
            <a:extLst>
              <a:ext uri="{FF2B5EF4-FFF2-40B4-BE49-F238E27FC236}">
                <a16:creationId xmlns:a16="http://schemas.microsoft.com/office/drawing/2014/main" id="{0832D1F2-FB61-3182-D98B-E95204DED0F9}"/>
              </a:ext>
            </a:extLst>
          </p:cNvPr>
          <p:cNvPicPr>
            <a:picLocks noChangeAspect="1"/>
          </p:cNvPicPr>
          <p:nvPr/>
        </p:nvPicPr>
        <p:blipFill>
          <a:blip r:embed="rId5"/>
          <a:stretch>
            <a:fillRect/>
          </a:stretch>
        </p:blipFill>
        <p:spPr>
          <a:xfrm>
            <a:off x="7931717" y="3606906"/>
            <a:ext cx="1693131" cy="2652833"/>
          </a:xfrm>
          <a:prstGeom prst="rect">
            <a:avLst/>
          </a:prstGeom>
        </p:spPr>
      </p:pic>
      <p:sp>
        <p:nvSpPr>
          <p:cNvPr id="13" name="TextBox 12">
            <a:extLst>
              <a:ext uri="{FF2B5EF4-FFF2-40B4-BE49-F238E27FC236}">
                <a16:creationId xmlns:a16="http://schemas.microsoft.com/office/drawing/2014/main" id="{7A55A004-1F7C-B095-05E1-E5E5F1A2C598}"/>
              </a:ext>
            </a:extLst>
          </p:cNvPr>
          <p:cNvSpPr txBox="1"/>
          <p:nvPr/>
        </p:nvSpPr>
        <p:spPr>
          <a:xfrm>
            <a:off x="3856683" y="4687594"/>
            <a:ext cx="1066061" cy="923330"/>
          </a:xfrm>
          <a:prstGeom prst="rect">
            <a:avLst/>
          </a:prstGeom>
          <a:solidFill>
            <a:srgbClr val="FFFFCC"/>
          </a:solidFill>
        </p:spPr>
        <p:txBody>
          <a:bodyPr wrap="none" rtlCol="0">
            <a:spAutoFit/>
          </a:bodyPr>
          <a:lstStyle/>
          <a:p>
            <a:r>
              <a:rPr lang="en-HK" dirty="0"/>
              <a:t>stopping</a:t>
            </a:r>
          </a:p>
          <a:p>
            <a:r>
              <a:rPr lang="en-HK" dirty="0"/>
              <a:t>index not</a:t>
            </a:r>
          </a:p>
          <a:p>
            <a:r>
              <a:rPr lang="en-HK" dirty="0"/>
              <a:t>included</a:t>
            </a:r>
          </a:p>
        </p:txBody>
      </p:sp>
      <p:cxnSp>
        <p:nvCxnSpPr>
          <p:cNvPr id="15" name="Straight Arrow Connector 14">
            <a:extLst>
              <a:ext uri="{FF2B5EF4-FFF2-40B4-BE49-F238E27FC236}">
                <a16:creationId xmlns:a16="http://schemas.microsoft.com/office/drawing/2014/main" id="{0C0DB91A-922F-AFBF-12BC-7590EFE8591C}"/>
              </a:ext>
            </a:extLst>
          </p:cNvPr>
          <p:cNvCxnSpPr>
            <a:stCxn id="13" idx="3"/>
          </p:cNvCxnSpPr>
          <p:nvPr/>
        </p:nvCxnSpPr>
        <p:spPr>
          <a:xfrm flipV="1">
            <a:off x="4922744" y="4015110"/>
            <a:ext cx="1883184" cy="1134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95DE23-11EE-ED67-31C4-3A43C356B953}"/>
              </a:ext>
            </a:extLst>
          </p:cNvPr>
          <p:cNvSpPr txBox="1"/>
          <p:nvPr/>
        </p:nvSpPr>
        <p:spPr>
          <a:xfrm>
            <a:off x="10098361" y="4651354"/>
            <a:ext cx="1199111" cy="923330"/>
          </a:xfrm>
          <a:prstGeom prst="rect">
            <a:avLst/>
          </a:prstGeom>
          <a:solidFill>
            <a:srgbClr val="FFFFCC"/>
          </a:solidFill>
        </p:spPr>
        <p:txBody>
          <a:bodyPr wrap="none" rtlCol="0">
            <a:spAutoFit/>
          </a:bodyPr>
          <a:lstStyle/>
          <a:p>
            <a:r>
              <a:rPr lang="en-HK" dirty="0"/>
              <a:t>stopping</a:t>
            </a:r>
          </a:p>
          <a:p>
            <a:r>
              <a:rPr lang="en-HK" dirty="0"/>
              <a:t>index label</a:t>
            </a:r>
          </a:p>
          <a:p>
            <a:r>
              <a:rPr lang="en-HK" dirty="0"/>
              <a:t>included</a:t>
            </a:r>
          </a:p>
        </p:txBody>
      </p:sp>
      <p:cxnSp>
        <p:nvCxnSpPr>
          <p:cNvPr id="19" name="Straight Arrow Connector 18">
            <a:extLst>
              <a:ext uri="{FF2B5EF4-FFF2-40B4-BE49-F238E27FC236}">
                <a16:creationId xmlns:a16="http://schemas.microsoft.com/office/drawing/2014/main" id="{F0320A2C-6EDA-EECA-4953-89D9490A5396}"/>
              </a:ext>
            </a:extLst>
          </p:cNvPr>
          <p:cNvCxnSpPr>
            <a:stCxn id="17" idx="1"/>
          </p:cNvCxnSpPr>
          <p:nvPr/>
        </p:nvCxnSpPr>
        <p:spPr>
          <a:xfrm flipH="1" flipV="1">
            <a:off x="9233377" y="4090737"/>
            <a:ext cx="864984" cy="102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261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Reading and writing files</a:t>
            </a:r>
            <a:endParaRPr lang="en-US" dirty="0"/>
          </a:p>
        </p:txBody>
      </p:sp>
      <p:sp>
        <p:nvSpPr>
          <p:cNvPr id="3" name="Content Placeholder 2"/>
          <p:cNvSpPr>
            <a:spLocks noGrp="1"/>
          </p:cNvSpPr>
          <p:nvPr>
            <p:ph idx="1"/>
          </p:nvPr>
        </p:nvSpPr>
        <p:spPr/>
        <p:txBody>
          <a:bodyPr/>
          <a:lstStyle/>
          <a:p>
            <a:r>
              <a:rPr lang="en-HK" dirty="0"/>
              <a:t>Most of public data are delivered in plain text format, excel format, CSV (comma-separated- value) format, or any other delimiter-separated value format.</a:t>
            </a:r>
          </a:p>
          <a:p>
            <a:r>
              <a:rPr lang="en-HK" dirty="0"/>
              <a:t>Pandas provides many methods for reading these files, e.g., </a:t>
            </a:r>
            <a:r>
              <a:rPr lang="en-HK" dirty="0" err="1"/>
              <a:t>read_csv</a:t>
            </a:r>
            <a:r>
              <a:rPr lang="en-HK" dirty="0"/>
              <a:t>(), </a:t>
            </a:r>
            <a:r>
              <a:rPr lang="en-HK" dirty="0" err="1"/>
              <a:t>read_excel</a:t>
            </a:r>
            <a:r>
              <a:rPr lang="en-HK" dirty="0"/>
              <a:t>(), </a:t>
            </a:r>
            <a:r>
              <a:rPr lang="en-HK" dirty="0" err="1"/>
              <a:t>read_table</a:t>
            </a:r>
            <a:r>
              <a:rPr lang="en-HK" dirty="0"/>
              <a:t>(), </a:t>
            </a:r>
            <a:r>
              <a:rPr lang="en-HK" dirty="0" err="1"/>
              <a:t>read_clipboard</a:t>
            </a:r>
            <a:r>
              <a:rPr lang="en-HK" dirty="0"/>
              <a:t>();</a:t>
            </a:r>
          </a:p>
          <a:p>
            <a:r>
              <a:rPr lang="en-HK" dirty="0"/>
              <a:t>and methods for writing these files, e.g., </a:t>
            </a:r>
            <a:r>
              <a:rPr lang="en-HK" dirty="0" err="1"/>
              <a:t>to_csv</a:t>
            </a:r>
            <a:r>
              <a:rPr lang="en-HK" dirty="0"/>
              <a:t>(), </a:t>
            </a:r>
            <a:r>
              <a:rPr lang="en-HK" dirty="0" err="1"/>
              <a:t>to_excel</a:t>
            </a:r>
            <a:r>
              <a:rPr lang="en-HK" dirty="0"/>
              <a:t>, </a:t>
            </a:r>
            <a:r>
              <a:rPr lang="en-HK" dirty="0" err="1"/>
              <a:t>to_table</a:t>
            </a:r>
            <a:r>
              <a:rPr lang="en-HK" dirty="0"/>
              <a:t>(), ...</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116</a:t>
            </a:fld>
            <a:endParaRPr lang="en-HK"/>
          </a:p>
        </p:txBody>
      </p:sp>
    </p:spTree>
    <p:extLst>
      <p:ext uri="{BB962C8B-B14F-4D97-AF65-F5344CB8AC3E}">
        <p14:creationId xmlns:p14="http://schemas.microsoft.com/office/powerpoint/2010/main" val="5027536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HK" dirty="0"/>
              <a:t>An example</a:t>
            </a:r>
            <a:endParaRPr lang="en-US" dirty="0"/>
          </a:p>
        </p:txBody>
      </p:sp>
      <p:sp>
        <p:nvSpPr>
          <p:cNvPr id="4" name="Slide Number Placeholder 3"/>
          <p:cNvSpPr>
            <a:spLocks noGrp="1"/>
          </p:cNvSpPr>
          <p:nvPr>
            <p:ph type="sldNum" sz="quarter" idx="12"/>
          </p:nvPr>
        </p:nvSpPr>
        <p:spPr/>
        <p:txBody>
          <a:bodyPr/>
          <a:lstStyle/>
          <a:p>
            <a:fld id="{81B3A8E7-0AD1-4B48-83E8-08BF0BD63A5E}" type="slidenum">
              <a:rPr lang="en-HK" smtClean="0"/>
              <a:t>117</a:t>
            </a:fld>
            <a:endParaRPr lang="en-HK"/>
          </a:p>
        </p:txBody>
      </p:sp>
      <p:pic>
        <p:nvPicPr>
          <p:cNvPr id="9" name="Picture 8">
            <a:extLst>
              <a:ext uri="{FF2B5EF4-FFF2-40B4-BE49-F238E27FC236}">
                <a16:creationId xmlns:a16="http://schemas.microsoft.com/office/drawing/2014/main" id="{0D37497E-98F9-B378-73C9-81FFBACFA95B}"/>
              </a:ext>
            </a:extLst>
          </p:cNvPr>
          <p:cNvPicPr>
            <a:picLocks noChangeAspect="1"/>
          </p:cNvPicPr>
          <p:nvPr/>
        </p:nvPicPr>
        <p:blipFill>
          <a:blip r:embed="rId2"/>
          <a:stretch>
            <a:fillRect/>
          </a:stretch>
        </p:blipFill>
        <p:spPr>
          <a:xfrm>
            <a:off x="1097280" y="1885130"/>
            <a:ext cx="9240551" cy="4049116"/>
          </a:xfrm>
          <a:prstGeom prst="rect">
            <a:avLst/>
          </a:prstGeom>
        </p:spPr>
      </p:pic>
    </p:spTree>
    <p:extLst>
      <p:ext uri="{BB962C8B-B14F-4D97-AF65-F5344CB8AC3E}">
        <p14:creationId xmlns:p14="http://schemas.microsoft.com/office/powerpoint/2010/main" val="611383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B3A8E7-0AD1-4B48-83E8-08BF0BD63A5E}" type="slidenum">
              <a:rPr lang="en-HK" smtClean="0"/>
              <a:t>118</a:t>
            </a:fld>
            <a:endParaRPr lang="en-HK"/>
          </a:p>
        </p:txBody>
      </p:sp>
      <p:pic>
        <p:nvPicPr>
          <p:cNvPr id="5" name="Picture 4"/>
          <p:cNvPicPr>
            <a:picLocks noChangeAspect="1"/>
          </p:cNvPicPr>
          <p:nvPr/>
        </p:nvPicPr>
        <p:blipFill>
          <a:blip r:embed="rId2"/>
          <a:stretch>
            <a:fillRect/>
          </a:stretch>
        </p:blipFill>
        <p:spPr>
          <a:xfrm>
            <a:off x="1134684" y="1921040"/>
            <a:ext cx="8662460" cy="3951007"/>
          </a:xfrm>
          <a:prstGeom prst="rect">
            <a:avLst/>
          </a:prstGeom>
        </p:spPr>
      </p:pic>
      <p:sp>
        <p:nvSpPr>
          <p:cNvPr id="7" name="Oval 6"/>
          <p:cNvSpPr/>
          <p:nvPr/>
        </p:nvSpPr>
        <p:spPr>
          <a:xfrm>
            <a:off x="8573920" y="3248659"/>
            <a:ext cx="716973" cy="4156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627497" y="3248659"/>
            <a:ext cx="1584986" cy="147732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HK" u="sng" dirty="0"/>
              <a:t>Not a Number</a:t>
            </a:r>
          </a:p>
          <a:p>
            <a:r>
              <a:rPr lang="en-HK" dirty="0"/>
              <a:t>Pandas has </a:t>
            </a:r>
          </a:p>
          <a:p>
            <a:r>
              <a:rPr lang="en-HK" dirty="0"/>
              <a:t>many methods</a:t>
            </a:r>
          </a:p>
          <a:p>
            <a:r>
              <a:rPr lang="en-HK" dirty="0"/>
              <a:t>to deal with </a:t>
            </a:r>
          </a:p>
          <a:p>
            <a:r>
              <a:rPr lang="en-HK" dirty="0"/>
              <a:t>this value</a:t>
            </a:r>
            <a:endParaRPr lang="en-US" dirty="0"/>
          </a:p>
        </p:txBody>
      </p:sp>
    </p:spTree>
    <p:extLst>
      <p:ext uri="{BB962C8B-B14F-4D97-AF65-F5344CB8AC3E}">
        <p14:creationId xmlns:p14="http://schemas.microsoft.com/office/powerpoint/2010/main" val="39458661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20E9-F454-41A0-9015-BCE695E351DF}"/>
              </a:ext>
            </a:extLst>
          </p:cNvPr>
          <p:cNvSpPr>
            <a:spLocks noGrp="1"/>
          </p:cNvSpPr>
          <p:nvPr>
            <p:ph type="title"/>
          </p:nvPr>
        </p:nvSpPr>
        <p:spPr/>
        <p:txBody>
          <a:bodyPr>
            <a:normAutofit/>
          </a:bodyPr>
          <a:lstStyle/>
          <a:p>
            <a:r>
              <a:rPr lang="en-HK" sz="4000" dirty="0"/>
              <a:t>Note: We cannot access local file from </a:t>
            </a:r>
            <a:r>
              <a:rPr lang="en-HK" sz="4000" dirty="0" err="1"/>
              <a:t>Colab</a:t>
            </a:r>
            <a:r>
              <a:rPr lang="en-HK" sz="4000" dirty="0"/>
              <a:t> directly, we need to upload the file first</a:t>
            </a:r>
          </a:p>
        </p:txBody>
      </p:sp>
      <p:sp>
        <p:nvSpPr>
          <p:cNvPr id="4" name="Slide Number Placeholder 3">
            <a:extLst>
              <a:ext uri="{FF2B5EF4-FFF2-40B4-BE49-F238E27FC236}">
                <a16:creationId xmlns:a16="http://schemas.microsoft.com/office/drawing/2014/main" id="{1D652AB5-BAB0-CA7D-759E-1BDE39A967E9}"/>
              </a:ext>
            </a:extLst>
          </p:cNvPr>
          <p:cNvSpPr>
            <a:spLocks noGrp="1"/>
          </p:cNvSpPr>
          <p:nvPr>
            <p:ph type="sldNum" sz="quarter" idx="12"/>
          </p:nvPr>
        </p:nvSpPr>
        <p:spPr/>
        <p:txBody>
          <a:bodyPr/>
          <a:lstStyle/>
          <a:p>
            <a:fld id="{81B3A8E7-0AD1-4B48-83E8-08BF0BD63A5E}" type="slidenum">
              <a:rPr lang="en-HK" smtClean="0"/>
              <a:t>119</a:t>
            </a:fld>
            <a:endParaRPr lang="en-HK"/>
          </a:p>
        </p:txBody>
      </p:sp>
      <p:pic>
        <p:nvPicPr>
          <p:cNvPr id="9" name="Content Placeholder 8">
            <a:extLst>
              <a:ext uri="{FF2B5EF4-FFF2-40B4-BE49-F238E27FC236}">
                <a16:creationId xmlns:a16="http://schemas.microsoft.com/office/drawing/2014/main" id="{6233F0EE-6F88-C2F8-9A73-670F866C6641}"/>
              </a:ext>
            </a:extLst>
          </p:cNvPr>
          <p:cNvPicPr>
            <a:picLocks noGrp="1" noChangeAspect="1"/>
          </p:cNvPicPr>
          <p:nvPr>
            <p:ph idx="1"/>
          </p:nvPr>
        </p:nvPicPr>
        <p:blipFill>
          <a:blip r:embed="rId2"/>
          <a:stretch>
            <a:fillRect/>
          </a:stretch>
        </p:blipFill>
        <p:spPr>
          <a:xfrm>
            <a:off x="1224461" y="2087210"/>
            <a:ext cx="7864245" cy="4022725"/>
          </a:xfrm>
        </p:spPr>
      </p:pic>
    </p:spTree>
    <p:extLst>
      <p:ext uri="{BB962C8B-B14F-4D97-AF65-F5344CB8AC3E}">
        <p14:creationId xmlns:p14="http://schemas.microsoft.com/office/powerpoint/2010/main" val="51336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F221-AA24-9840-7959-B08E4531FEA0}"/>
              </a:ext>
            </a:extLst>
          </p:cNvPr>
          <p:cNvSpPr>
            <a:spLocks noGrp="1"/>
          </p:cNvSpPr>
          <p:nvPr>
            <p:ph type="title"/>
          </p:nvPr>
        </p:nvSpPr>
        <p:spPr/>
        <p:txBody>
          <a:bodyPr/>
          <a:lstStyle/>
          <a:p>
            <a:r>
              <a:rPr lang="en-HK" dirty="0"/>
              <a:t>There are many other useful tools from Anaconda</a:t>
            </a:r>
          </a:p>
        </p:txBody>
      </p:sp>
      <p:pic>
        <p:nvPicPr>
          <p:cNvPr id="4" name="图片 4">
            <a:extLst>
              <a:ext uri="{FF2B5EF4-FFF2-40B4-BE49-F238E27FC236}">
                <a16:creationId xmlns:a16="http://schemas.microsoft.com/office/drawing/2014/main" id="{0603118C-C6D2-F9F9-0D3A-FC153DAEAF7C}"/>
              </a:ext>
            </a:extLst>
          </p:cNvPr>
          <p:cNvPicPr>
            <a:picLocks noGrp="1" noChangeAspect="1"/>
          </p:cNvPicPr>
          <p:nvPr>
            <p:ph idx="1"/>
          </p:nvPr>
        </p:nvPicPr>
        <p:blipFill>
          <a:blip r:embed="rId2"/>
          <a:stretch>
            <a:fillRect/>
          </a:stretch>
        </p:blipFill>
        <p:spPr>
          <a:xfrm>
            <a:off x="1023803" y="1849874"/>
            <a:ext cx="4226352" cy="4351338"/>
          </a:xfrm>
          <a:prstGeom prst="rect">
            <a:avLst/>
          </a:prstGeom>
        </p:spPr>
      </p:pic>
      <p:pic>
        <p:nvPicPr>
          <p:cNvPr id="6" name="Picture 5">
            <a:extLst>
              <a:ext uri="{FF2B5EF4-FFF2-40B4-BE49-F238E27FC236}">
                <a16:creationId xmlns:a16="http://schemas.microsoft.com/office/drawing/2014/main" id="{313A3D8E-7438-6092-FEAD-B41B183C5579}"/>
              </a:ext>
            </a:extLst>
          </p:cNvPr>
          <p:cNvPicPr>
            <a:picLocks noChangeAspect="1"/>
          </p:cNvPicPr>
          <p:nvPr/>
        </p:nvPicPr>
        <p:blipFill>
          <a:blip r:embed="rId3"/>
          <a:stretch>
            <a:fillRect/>
          </a:stretch>
        </p:blipFill>
        <p:spPr>
          <a:xfrm>
            <a:off x="4260129" y="1307691"/>
            <a:ext cx="7642177" cy="5096922"/>
          </a:xfrm>
          <a:prstGeom prst="rect">
            <a:avLst/>
          </a:prstGeom>
        </p:spPr>
      </p:pic>
      <p:sp>
        <p:nvSpPr>
          <p:cNvPr id="7" name="Oval 6">
            <a:extLst>
              <a:ext uri="{FF2B5EF4-FFF2-40B4-BE49-F238E27FC236}">
                <a16:creationId xmlns:a16="http://schemas.microsoft.com/office/drawing/2014/main" id="{218E8849-A9C8-1B55-90CD-BC8D09F2BD8A}"/>
              </a:ext>
            </a:extLst>
          </p:cNvPr>
          <p:cNvSpPr/>
          <p:nvPr/>
        </p:nvSpPr>
        <p:spPr>
          <a:xfrm>
            <a:off x="1300655" y="3034862"/>
            <a:ext cx="2349062" cy="3310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9" name="Straight Arrow Connector 8">
            <a:extLst>
              <a:ext uri="{FF2B5EF4-FFF2-40B4-BE49-F238E27FC236}">
                <a16:creationId xmlns:a16="http://schemas.microsoft.com/office/drawing/2014/main" id="{3D5EE6E9-AA34-F0EC-31EE-55DD166F9775}"/>
              </a:ext>
            </a:extLst>
          </p:cNvPr>
          <p:cNvCxnSpPr>
            <a:cxnSpLocks/>
          </p:cNvCxnSpPr>
          <p:nvPr/>
        </p:nvCxnSpPr>
        <p:spPr>
          <a:xfrm flipV="1">
            <a:off x="3649717" y="3034862"/>
            <a:ext cx="610412" cy="16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6D92600-502E-BB6E-4C73-159F41615311}"/>
              </a:ext>
            </a:extLst>
          </p:cNvPr>
          <p:cNvSpPr/>
          <p:nvPr/>
        </p:nvSpPr>
        <p:spPr>
          <a:xfrm>
            <a:off x="4320387" y="2598792"/>
            <a:ext cx="929768" cy="2228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04751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15AA20-EDFE-4C34-5A90-D698E8C14ECF}"/>
              </a:ext>
            </a:extLst>
          </p:cNvPr>
          <p:cNvSpPr>
            <a:spLocks noGrp="1"/>
          </p:cNvSpPr>
          <p:nvPr>
            <p:ph type="sldNum" sz="quarter" idx="12"/>
          </p:nvPr>
        </p:nvSpPr>
        <p:spPr/>
        <p:txBody>
          <a:bodyPr/>
          <a:lstStyle/>
          <a:p>
            <a:fld id="{81B3A8E7-0AD1-4B48-83E8-08BF0BD63A5E}" type="slidenum">
              <a:rPr lang="en-HK" smtClean="0"/>
              <a:t>120</a:t>
            </a:fld>
            <a:endParaRPr lang="en-HK"/>
          </a:p>
        </p:txBody>
      </p:sp>
      <p:pic>
        <p:nvPicPr>
          <p:cNvPr id="6" name="图片 5">
            <a:extLst>
              <a:ext uri="{FF2B5EF4-FFF2-40B4-BE49-F238E27FC236}">
                <a16:creationId xmlns:a16="http://schemas.microsoft.com/office/drawing/2014/main" id="{80F5E81D-5EEB-0D36-E63A-4583FD4EA335}"/>
              </a:ext>
            </a:extLst>
          </p:cNvPr>
          <p:cNvPicPr>
            <a:picLocks noChangeAspect="1"/>
          </p:cNvPicPr>
          <p:nvPr/>
        </p:nvPicPr>
        <p:blipFill>
          <a:blip r:embed="rId2"/>
          <a:stretch>
            <a:fillRect/>
          </a:stretch>
        </p:blipFill>
        <p:spPr>
          <a:xfrm>
            <a:off x="1598543" y="0"/>
            <a:ext cx="7420803" cy="5657850"/>
          </a:xfrm>
          <a:prstGeom prst="rect">
            <a:avLst/>
          </a:prstGeom>
        </p:spPr>
      </p:pic>
    </p:spTree>
    <p:extLst>
      <p:ext uri="{BB962C8B-B14F-4D97-AF65-F5344CB8AC3E}">
        <p14:creationId xmlns:p14="http://schemas.microsoft.com/office/powerpoint/2010/main" val="1659074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49315-B9C1-28F1-446B-BB55103C4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220F5-1EF9-B670-DF0B-C4137FF61858}"/>
              </a:ext>
            </a:extLst>
          </p:cNvPr>
          <p:cNvSpPr>
            <a:spLocks noGrp="1"/>
          </p:cNvSpPr>
          <p:nvPr>
            <p:ph type="title"/>
          </p:nvPr>
        </p:nvSpPr>
        <p:spPr/>
        <p:txBody>
          <a:bodyPr/>
          <a:lstStyle/>
          <a:p>
            <a:r>
              <a:rPr lang="en-HK" dirty="0"/>
              <a:t>There are many other useful tools from Anaconda</a:t>
            </a:r>
          </a:p>
        </p:txBody>
      </p:sp>
      <p:pic>
        <p:nvPicPr>
          <p:cNvPr id="4" name="图片 4">
            <a:extLst>
              <a:ext uri="{FF2B5EF4-FFF2-40B4-BE49-F238E27FC236}">
                <a16:creationId xmlns:a16="http://schemas.microsoft.com/office/drawing/2014/main" id="{B6B33531-A744-CEF4-9B45-B66FB13F3D6B}"/>
              </a:ext>
            </a:extLst>
          </p:cNvPr>
          <p:cNvPicPr>
            <a:picLocks noGrp="1" noChangeAspect="1"/>
          </p:cNvPicPr>
          <p:nvPr>
            <p:ph idx="1"/>
          </p:nvPr>
        </p:nvPicPr>
        <p:blipFill>
          <a:blip r:embed="rId2"/>
          <a:stretch>
            <a:fillRect/>
          </a:stretch>
        </p:blipFill>
        <p:spPr>
          <a:xfrm>
            <a:off x="1023803" y="1849874"/>
            <a:ext cx="4226352" cy="4351338"/>
          </a:xfrm>
          <a:prstGeom prst="rect">
            <a:avLst/>
          </a:prstGeom>
        </p:spPr>
      </p:pic>
      <p:sp>
        <p:nvSpPr>
          <p:cNvPr id="7" name="Oval 6">
            <a:extLst>
              <a:ext uri="{FF2B5EF4-FFF2-40B4-BE49-F238E27FC236}">
                <a16:creationId xmlns:a16="http://schemas.microsoft.com/office/drawing/2014/main" id="{CD0E82BF-E367-3185-E3A9-C9F87715FDAB}"/>
              </a:ext>
            </a:extLst>
          </p:cNvPr>
          <p:cNvSpPr/>
          <p:nvPr/>
        </p:nvSpPr>
        <p:spPr>
          <a:xfrm>
            <a:off x="1300655" y="3034862"/>
            <a:ext cx="2349062" cy="3310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9" name="Straight Arrow Connector 8">
            <a:extLst>
              <a:ext uri="{FF2B5EF4-FFF2-40B4-BE49-F238E27FC236}">
                <a16:creationId xmlns:a16="http://schemas.microsoft.com/office/drawing/2014/main" id="{D3E2912B-0D78-AFF1-C1B0-9038EFDF4BB2}"/>
              </a:ext>
            </a:extLst>
          </p:cNvPr>
          <p:cNvCxnSpPr/>
          <p:nvPr/>
        </p:nvCxnSpPr>
        <p:spPr>
          <a:xfrm flipV="1">
            <a:off x="3649717" y="3034862"/>
            <a:ext cx="1141215" cy="16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E872B4-7DF5-7042-9614-B2FB6F50B341}"/>
              </a:ext>
            </a:extLst>
          </p:cNvPr>
          <p:cNvPicPr>
            <a:picLocks noChangeAspect="1"/>
          </p:cNvPicPr>
          <p:nvPr/>
        </p:nvPicPr>
        <p:blipFill>
          <a:blip r:embed="rId3"/>
          <a:stretch>
            <a:fillRect/>
          </a:stretch>
        </p:blipFill>
        <p:spPr>
          <a:xfrm>
            <a:off x="4955795" y="1729557"/>
            <a:ext cx="7172979" cy="4699952"/>
          </a:xfrm>
          <a:prstGeom prst="rect">
            <a:avLst/>
          </a:prstGeom>
        </p:spPr>
      </p:pic>
    </p:spTree>
    <p:extLst>
      <p:ext uri="{BB962C8B-B14F-4D97-AF65-F5344CB8AC3E}">
        <p14:creationId xmlns:p14="http://schemas.microsoft.com/office/powerpoint/2010/main" val="391006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507D-8C5E-A89A-5693-41BDB5280770}"/>
              </a:ext>
            </a:extLst>
          </p:cNvPr>
          <p:cNvSpPr>
            <a:spLocks noGrp="1"/>
          </p:cNvSpPr>
          <p:nvPr>
            <p:ph type="title"/>
          </p:nvPr>
        </p:nvSpPr>
        <p:spPr/>
        <p:txBody>
          <a:bodyPr/>
          <a:lstStyle/>
          <a:p>
            <a:r>
              <a:rPr lang="en-HK" dirty="0"/>
              <a:t>The Python Package Index (</a:t>
            </a:r>
            <a:r>
              <a:rPr lang="en-HK" dirty="0" err="1"/>
              <a:t>PyPI</a:t>
            </a:r>
            <a:r>
              <a:rPr lang="en-HK" dirty="0"/>
              <a:t>)</a:t>
            </a:r>
          </a:p>
        </p:txBody>
      </p:sp>
      <p:sp>
        <p:nvSpPr>
          <p:cNvPr id="3" name="Content Placeholder 2">
            <a:extLst>
              <a:ext uri="{FF2B5EF4-FFF2-40B4-BE49-F238E27FC236}">
                <a16:creationId xmlns:a16="http://schemas.microsoft.com/office/drawing/2014/main" id="{80D890B7-F4AA-33EB-3FD3-FA9EA64CA3EC}"/>
              </a:ext>
            </a:extLst>
          </p:cNvPr>
          <p:cNvSpPr>
            <a:spLocks noGrp="1"/>
          </p:cNvSpPr>
          <p:nvPr>
            <p:ph idx="1"/>
          </p:nvPr>
        </p:nvSpPr>
        <p:spPr/>
        <p:txBody>
          <a:bodyPr/>
          <a:lstStyle/>
          <a:p>
            <a:r>
              <a:rPr lang="en-HK" sz="2400" dirty="0"/>
              <a:t>In some of our examples we will use the </a:t>
            </a:r>
            <a:r>
              <a:rPr lang="en-HK" sz="2400" dirty="0">
                <a:solidFill>
                  <a:srgbClr val="FF0000"/>
                </a:solidFill>
              </a:rPr>
              <a:t>pip </a:t>
            </a:r>
            <a:r>
              <a:rPr lang="en-HK" sz="2400" dirty="0"/>
              <a:t>command to install directly package from </a:t>
            </a:r>
            <a:r>
              <a:rPr lang="en-HK" sz="2400" dirty="0" err="1">
                <a:solidFill>
                  <a:srgbClr val="FF0000"/>
                </a:solidFill>
              </a:rPr>
              <a:t>PyPI</a:t>
            </a:r>
            <a:r>
              <a:rPr lang="en-HK" sz="2400" dirty="0"/>
              <a:t> in our program.  (You will know why in a minute)</a:t>
            </a:r>
          </a:p>
          <a:p>
            <a:r>
              <a:rPr lang="en-HK" sz="2400" dirty="0"/>
              <a:t>The Python Package Index is a </a:t>
            </a:r>
            <a:r>
              <a:rPr lang="en-HK" sz="2400" dirty="0" err="1"/>
              <a:t>respository</a:t>
            </a:r>
            <a:r>
              <a:rPr lang="en-HK" sz="2400" dirty="0"/>
              <a:t> of software packages maintain by the Python Software Foundation.</a:t>
            </a:r>
          </a:p>
          <a:p>
            <a:r>
              <a:rPr lang="en-HK" sz="2400" dirty="0"/>
              <a:t>pip is the package managers for </a:t>
            </a:r>
            <a:r>
              <a:rPr lang="en-HK" sz="2400" dirty="0" err="1"/>
              <a:t>PyPI</a:t>
            </a:r>
            <a:r>
              <a:rPr lang="en-HK" sz="2400" dirty="0"/>
              <a:t> (more info later).</a:t>
            </a:r>
            <a:endParaRPr lang="en-HK" dirty="0"/>
          </a:p>
        </p:txBody>
      </p:sp>
    </p:spTree>
    <p:extLst>
      <p:ext uri="{BB962C8B-B14F-4D97-AF65-F5344CB8AC3E}">
        <p14:creationId xmlns:p14="http://schemas.microsoft.com/office/powerpoint/2010/main" val="393724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79DA-62B9-B3A1-173F-B5241869E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74D06-C2DF-DE77-691B-5C72BBE41652}"/>
              </a:ext>
            </a:extLst>
          </p:cNvPr>
          <p:cNvSpPr>
            <a:spLocks noGrp="1"/>
          </p:cNvSpPr>
          <p:nvPr>
            <p:ph type="title"/>
          </p:nvPr>
        </p:nvSpPr>
        <p:spPr/>
        <p:txBody>
          <a:bodyPr/>
          <a:lstStyle/>
          <a:p>
            <a:r>
              <a:rPr lang="en-HK" dirty="0" err="1">
                <a:solidFill>
                  <a:srgbClr val="C00000"/>
                </a:solidFill>
              </a:rPr>
              <a:t>IPython</a:t>
            </a:r>
            <a:r>
              <a:rPr lang="en-HK" dirty="0"/>
              <a:t> and </a:t>
            </a:r>
            <a:r>
              <a:rPr lang="en-HK" dirty="0" err="1">
                <a:solidFill>
                  <a:srgbClr val="C00000"/>
                </a:solidFill>
              </a:rPr>
              <a:t>Jupyter</a:t>
            </a:r>
            <a:r>
              <a:rPr lang="en-HK" dirty="0">
                <a:solidFill>
                  <a:srgbClr val="C00000"/>
                </a:solidFill>
              </a:rPr>
              <a:t> Notebook</a:t>
            </a:r>
            <a:endParaRPr lang="en-US" dirty="0">
              <a:solidFill>
                <a:srgbClr val="C00000"/>
              </a:solidFill>
            </a:endParaRPr>
          </a:p>
        </p:txBody>
      </p:sp>
      <p:sp>
        <p:nvSpPr>
          <p:cNvPr id="3" name="Content Placeholder 2">
            <a:extLst>
              <a:ext uri="{FF2B5EF4-FFF2-40B4-BE49-F238E27FC236}">
                <a16:creationId xmlns:a16="http://schemas.microsoft.com/office/drawing/2014/main" id="{830EC497-3A54-6D56-521A-B1B4D8D50F2F}"/>
              </a:ext>
            </a:extLst>
          </p:cNvPr>
          <p:cNvSpPr>
            <a:spLocks noGrp="1"/>
          </p:cNvSpPr>
          <p:nvPr>
            <p:ph idx="1"/>
          </p:nvPr>
        </p:nvSpPr>
        <p:spPr>
          <a:xfrm>
            <a:off x="838200" y="1693207"/>
            <a:ext cx="10436525" cy="4351338"/>
          </a:xfrm>
        </p:spPr>
        <p:txBody>
          <a:bodyPr>
            <a:normAutofit/>
          </a:bodyPr>
          <a:lstStyle/>
          <a:p>
            <a:r>
              <a:rPr lang="en-US" sz="3200" dirty="0" err="1"/>
              <a:t>IPython</a:t>
            </a:r>
            <a:r>
              <a:rPr lang="en-US" sz="3200" dirty="0"/>
              <a:t>, also known as Interactive Python, is a powerful tool that allows you to write Python program interactively; i.e., you can type a fragment of the program, then run it to see the results, make the necessary changes, and once satisfied, continue to input the following statements.</a:t>
            </a:r>
          </a:p>
          <a:p>
            <a:endParaRPr lang="en-US" dirty="0"/>
          </a:p>
        </p:txBody>
      </p:sp>
      <p:pic>
        <p:nvPicPr>
          <p:cNvPr id="4" name="Picture 3">
            <a:extLst>
              <a:ext uri="{FF2B5EF4-FFF2-40B4-BE49-F238E27FC236}">
                <a16:creationId xmlns:a16="http://schemas.microsoft.com/office/drawing/2014/main" id="{CFD69569-F45C-5A20-3A38-55B31C5DA380}"/>
              </a:ext>
            </a:extLst>
          </p:cNvPr>
          <p:cNvPicPr>
            <a:picLocks noChangeAspect="1"/>
          </p:cNvPicPr>
          <p:nvPr/>
        </p:nvPicPr>
        <p:blipFill>
          <a:blip r:embed="rId2"/>
          <a:stretch>
            <a:fillRect/>
          </a:stretch>
        </p:blipFill>
        <p:spPr>
          <a:xfrm>
            <a:off x="7918985" y="365125"/>
            <a:ext cx="1022995" cy="1179115"/>
          </a:xfrm>
          <a:prstGeom prst="rect">
            <a:avLst/>
          </a:prstGeom>
        </p:spPr>
      </p:pic>
    </p:spTree>
    <p:extLst>
      <p:ext uri="{BB962C8B-B14F-4D97-AF65-F5344CB8AC3E}">
        <p14:creationId xmlns:p14="http://schemas.microsoft.com/office/powerpoint/2010/main" val="120257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F453A87-C681-5D44-F9FA-83A6E03FBB51}"/>
              </a:ext>
            </a:extLst>
          </p:cNvPr>
          <p:cNvSpPr>
            <a:spLocks noGrp="1"/>
          </p:cNvSpPr>
          <p:nvPr>
            <p:ph type="subTitle" idx="1"/>
          </p:nvPr>
        </p:nvSpPr>
        <p:spPr>
          <a:xfrm>
            <a:off x="1524000" y="2612571"/>
            <a:ext cx="9144000" cy="2645229"/>
          </a:xfrm>
        </p:spPr>
        <p:txBody>
          <a:bodyPr>
            <a:normAutofit/>
          </a:bodyPr>
          <a:lstStyle/>
          <a:p>
            <a:pPr algn="l"/>
            <a:r>
              <a:rPr lang="en-HK" sz="3600" dirty="0"/>
              <a:t>We will use </a:t>
            </a:r>
            <a:r>
              <a:rPr lang="en-HK" sz="3600" dirty="0" err="1">
                <a:solidFill>
                  <a:srgbClr val="FF0000"/>
                </a:solidFill>
              </a:rPr>
              <a:t>iPython</a:t>
            </a:r>
            <a:r>
              <a:rPr lang="en-HK" sz="3600" dirty="0"/>
              <a:t> and </a:t>
            </a:r>
            <a:r>
              <a:rPr lang="en-HK" sz="3600" dirty="0" err="1">
                <a:solidFill>
                  <a:srgbClr val="FF0000"/>
                </a:solidFill>
              </a:rPr>
              <a:t>Jupyter</a:t>
            </a:r>
            <a:r>
              <a:rPr lang="en-HK" sz="3600" dirty="0"/>
              <a:t> </a:t>
            </a:r>
            <a:r>
              <a:rPr lang="en-HK" sz="3600" dirty="0">
                <a:solidFill>
                  <a:srgbClr val="FF0000"/>
                </a:solidFill>
              </a:rPr>
              <a:t>Notebook</a:t>
            </a:r>
            <a:r>
              <a:rPr lang="en-HK" sz="3600" dirty="0"/>
              <a:t> to write our Python programs.</a:t>
            </a:r>
          </a:p>
        </p:txBody>
      </p:sp>
    </p:spTree>
    <p:extLst>
      <p:ext uri="{BB962C8B-B14F-4D97-AF65-F5344CB8AC3E}">
        <p14:creationId xmlns:p14="http://schemas.microsoft.com/office/powerpoint/2010/main" val="1704569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err="1">
                <a:solidFill>
                  <a:srgbClr val="C00000"/>
                </a:solidFill>
              </a:rPr>
              <a:t>IPython</a:t>
            </a:r>
            <a:r>
              <a:rPr lang="en-HK" dirty="0"/>
              <a:t> and </a:t>
            </a:r>
            <a:r>
              <a:rPr lang="en-HK" dirty="0" err="1">
                <a:solidFill>
                  <a:srgbClr val="C00000"/>
                </a:solidFill>
              </a:rPr>
              <a:t>Jupyter</a:t>
            </a:r>
            <a:r>
              <a:rPr lang="en-HK" dirty="0">
                <a:solidFill>
                  <a:srgbClr val="C00000"/>
                </a:solidFill>
              </a:rPr>
              <a:t> Notebook</a:t>
            </a:r>
            <a:endParaRPr lang="en-US" dirty="0">
              <a:solidFill>
                <a:srgbClr val="C00000"/>
              </a:solidFill>
            </a:endParaRPr>
          </a:p>
        </p:txBody>
      </p:sp>
      <p:sp>
        <p:nvSpPr>
          <p:cNvPr id="3" name="Content Placeholder 2"/>
          <p:cNvSpPr>
            <a:spLocks noGrp="1"/>
          </p:cNvSpPr>
          <p:nvPr>
            <p:ph idx="1"/>
          </p:nvPr>
        </p:nvSpPr>
        <p:spPr>
          <a:xfrm>
            <a:off x="877737" y="1690688"/>
            <a:ext cx="10436525" cy="4351338"/>
          </a:xfrm>
        </p:spPr>
        <p:txBody>
          <a:bodyPr>
            <a:normAutofit/>
          </a:bodyPr>
          <a:lstStyle/>
          <a:p>
            <a:r>
              <a:rPr lang="en-US" sz="3200" dirty="0" err="1">
                <a:solidFill>
                  <a:srgbClr val="FF0000"/>
                </a:solidFill>
              </a:rPr>
              <a:t>IPython</a:t>
            </a:r>
            <a:r>
              <a:rPr lang="en-US" sz="3200" dirty="0"/>
              <a:t>, also known as Interactive Python, is a powerful tool that allows you to write Python program interactively; i.e., you can type a fragment of the program, then run it to see the results, make necessary changes, and once satisfied, continue to input more statements.</a:t>
            </a:r>
          </a:p>
          <a:p>
            <a:endParaRPr lang="en-US" dirty="0"/>
          </a:p>
        </p:txBody>
      </p:sp>
      <p:pic>
        <p:nvPicPr>
          <p:cNvPr id="4" name="Picture 3"/>
          <p:cNvPicPr>
            <a:picLocks noChangeAspect="1"/>
          </p:cNvPicPr>
          <p:nvPr/>
        </p:nvPicPr>
        <p:blipFill>
          <a:blip r:embed="rId2"/>
          <a:stretch>
            <a:fillRect/>
          </a:stretch>
        </p:blipFill>
        <p:spPr>
          <a:xfrm>
            <a:off x="7918985" y="365125"/>
            <a:ext cx="1022995" cy="1179115"/>
          </a:xfrm>
          <a:prstGeom prst="rect">
            <a:avLst/>
          </a:prstGeom>
        </p:spPr>
      </p:pic>
    </p:spTree>
    <p:extLst>
      <p:ext uri="{BB962C8B-B14F-4D97-AF65-F5344CB8AC3E}">
        <p14:creationId xmlns:p14="http://schemas.microsoft.com/office/powerpoint/2010/main" val="1276417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7CB3-A59C-A6E1-3BB1-6AACACC9C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1ABEF-281D-8896-CA22-24E4E3D00946}"/>
              </a:ext>
            </a:extLst>
          </p:cNvPr>
          <p:cNvSpPr>
            <a:spLocks noGrp="1"/>
          </p:cNvSpPr>
          <p:nvPr>
            <p:ph type="title"/>
          </p:nvPr>
        </p:nvSpPr>
        <p:spPr/>
        <p:txBody>
          <a:bodyPr/>
          <a:lstStyle/>
          <a:p>
            <a:r>
              <a:rPr lang="en-HK" dirty="0" err="1">
                <a:solidFill>
                  <a:srgbClr val="C00000"/>
                </a:solidFill>
              </a:rPr>
              <a:t>IPython</a:t>
            </a:r>
            <a:r>
              <a:rPr lang="en-HK" dirty="0"/>
              <a:t> and </a:t>
            </a:r>
            <a:r>
              <a:rPr lang="en-HK" dirty="0" err="1">
                <a:solidFill>
                  <a:srgbClr val="C00000"/>
                </a:solidFill>
              </a:rPr>
              <a:t>Jupyter</a:t>
            </a:r>
            <a:r>
              <a:rPr lang="en-HK" dirty="0">
                <a:solidFill>
                  <a:srgbClr val="C00000"/>
                </a:solidFill>
              </a:rPr>
              <a:t> Notebook</a:t>
            </a:r>
            <a:endParaRPr lang="en-US" dirty="0">
              <a:solidFill>
                <a:srgbClr val="C00000"/>
              </a:solidFill>
            </a:endParaRPr>
          </a:p>
        </p:txBody>
      </p:sp>
      <p:sp>
        <p:nvSpPr>
          <p:cNvPr id="3" name="Content Placeholder 2">
            <a:extLst>
              <a:ext uri="{FF2B5EF4-FFF2-40B4-BE49-F238E27FC236}">
                <a16:creationId xmlns:a16="http://schemas.microsoft.com/office/drawing/2014/main" id="{B3402981-E0D3-23A5-A2A5-DBABCCABA369}"/>
              </a:ext>
            </a:extLst>
          </p:cNvPr>
          <p:cNvSpPr>
            <a:spLocks noGrp="1"/>
          </p:cNvSpPr>
          <p:nvPr>
            <p:ph idx="1"/>
          </p:nvPr>
        </p:nvSpPr>
        <p:spPr>
          <a:xfrm>
            <a:off x="877737" y="1690688"/>
            <a:ext cx="10436525" cy="4351338"/>
          </a:xfrm>
        </p:spPr>
        <p:txBody>
          <a:bodyPr>
            <a:normAutofit/>
          </a:bodyPr>
          <a:lstStyle/>
          <a:p>
            <a:r>
              <a:rPr lang="en-US" sz="3200" dirty="0" err="1">
                <a:solidFill>
                  <a:srgbClr val="FF0000"/>
                </a:solidFill>
              </a:rPr>
              <a:t>IPython</a:t>
            </a:r>
            <a:r>
              <a:rPr lang="en-US" sz="3200" dirty="0"/>
              <a:t>, also known as Interactive Python, is a powerful tool that allows you to write Python program interactively; i.e., you can type a fragment of the program, then run it to see the results, make the necessary changes, and once satisfied, continue to input the following statements.</a:t>
            </a:r>
          </a:p>
          <a:p>
            <a:endParaRPr lang="en-US" dirty="0"/>
          </a:p>
        </p:txBody>
      </p:sp>
      <p:pic>
        <p:nvPicPr>
          <p:cNvPr id="4" name="Picture 3">
            <a:extLst>
              <a:ext uri="{FF2B5EF4-FFF2-40B4-BE49-F238E27FC236}">
                <a16:creationId xmlns:a16="http://schemas.microsoft.com/office/drawing/2014/main" id="{4AA3E385-0AF9-3D65-6EAB-49B53F13CD7C}"/>
              </a:ext>
            </a:extLst>
          </p:cNvPr>
          <p:cNvPicPr>
            <a:picLocks noChangeAspect="1"/>
          </p:cNvPicPr>
          <p:nvPr/>
        </p:nvPicPr>
        <p:blipFill>
          <a:blip r:embed="rId2"/>
          <a:stretch>
            <a:fillRect/>
          </a:stretch>
        </p:blipFill>
        <p:spPr>
          <a:xfrm>
            <a:off x="7918985" y="365125"/>
            <a:ext cx="1022995" cy="1179115"/>
          </a:xfrm>
          <a:prstGeom prst="rect">
            <a:avLst/>
          </a:prstGeom>
        </p:spPr>
      </p:pic>
      <p:pic>
        <p:nvPicPr>
          <p:cNvPr id="5" name="Picture 4">
            <a:extLst>
              <a:ext uri="{FF2B5EF4-FFF2-40B4-BE49-F238E27FC236}">
                <a16:creationId xmlns:a16="http://schemas.microsoft.com/office/drawing/2014/main" id="{314770A4-E9D6-38AC-FFB8-29FA047C4AA3}"/>
              </a:ext>
            </a:extLst>
          </p:cNvPr>
          <p:cNvPicPr>
            <a:picLocks noChangeAspect="1"/>
          </p:cNvPicPr>
          <p:nvPr/>
        </p:nvPicPr>
        <p:blipFill>
          <a:blip r:embed="rId3"/>
          <a:stretch>
            <a:fillRect/>
          </a:stretch>
        </p:blipFill>
        <p:spPr>
          <a:xfrm>
            <a:off x="976281" y="2407315"/>
            <a:ext cx="8593543" cy="3781159"/>
          </a:xfrm>
          <a:prstGeom prst="rect">
            <a:avLst/>
          </a:prstGeom>
        </p:spPr>
      </p:pic>
    </p:spTree>
    <p:extLst>
      <p:ext uri="{BB962C8B-B14F-4D97-AF65-F5344CB8AC3E}">
        <p14:creationId xmlns:p14="http://schemas.microsoft.com/office/powerpoint/2010/main" val="3520413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3038-6C6A-32D8-43EC-07492E8F0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58561-7F0A-7C60-6A5C-5D4BEA824005}"/>
              </a:ext>
            </a:extLst>
          </p:cNvPr>
          <p:cNvSpPr>
            <a:spLocks noGrp="1"/>
          </p:cNvSpPr>
          <p:nvPr>
            <p:ph type="title"/>
          </p:nvPr>
        </p:nvSpPr>
        <p:spPr/>
        <p:txBody>
          <a:bodyPr/>
          <a:lstStyle/>
          <a:p>
            <a:r>
              <a:rPr lang="en-HK" dirty="0" err="1">
                <a:solidFill>
                  <a:srgbClr val="C00000"/>
                </a:solidFill>
              </a:rPr>
              <a:t>IPython</a:t>
            </a:r>
            <a:r>
              <a:rPr lang="en-HK" dirty="0"/>
              <a:t> and </a:t>
            </a:r>
            <a:r>
              <a:rPr lang="en-HK" dirty="0" err="1">
                <a:solidFill>
                  <a:srgbClr val="C00000"/>
                </a:solidFill>
              </a:rPr>
              <a:t>Jupyter</a:t>
            </a:r>
            <a:r>
              <a:rPr lang="en-HK" dirty="0">
                <a:solidFill>
                  <a:srgbClr val="C00000"/>
                </a:solidFill>
              </a:rPr>
              <a:t> Notebook</a:t>
            </a:r>
            <a:endParaRPr lang="en-US" dirty="0">
              <a:solidFill>
                <a:srgbClr val="C00000"/>
              </a:solidFill>
            </a:endParaRPr>
          </a:p>
        </p:txBody>
      </p:sp>
      <p:sp>
        <p:nvSpPr>
          <p:cNvPr id="3" name="Content Placeholder 2">
            <a:extLst>
              <a:ext uri="{FF2B5EF4-FFF2-40B4-BE49-F238E27FC236}">
                <a16:creationId xmlns:a16="http://schemas.microsoft.com/office/drawing/2014/main" id="{6AA8CDD2-C25B-97F0-764B-15A552895F38}"/>
              </a:ext>
            </a:extLst>
          </p:cNvPr>
          <p:cNvSpPr>
            <a:spLocks noGrp="1"/>
          </p:cNvSpPr>
          <p:nvPr>
            <p:ph idx="1"/>
          </p:nvPr>
        </p:nvSpPr>
        <p:spPr>
          <a:xfrm>
            <a:off x="917275" y="1524115"/>
            <a:ext cx="10436525" cy="4351338"/>
          </a:xfrm>
        </p:spPr>
        <p:txBody>
          <a:bodyPr>
            <a:normAutofit/>
          </a:bodyPr>
          <a:lstStyle/>
          <a:p>
            <a:r>
              <a:rPr lang="en-US" sz="3200" dirty="0" err="1">
                <a:solidFill>
                  <a:srgbClr val="FF0000"/>
                </a:solidFill>
              </a:rPr>
              <a:t>IPython</a:t>
            </a:r>
            <a:r>
              <a:rPr lang="en-US" sz="3200" dirty="0"/>
              <a:t>, also known as Interactive Python, is a powerful tool that allows you to write Python program interactively; i.e., you can type a fragment of the program, then run it to see the results, make the necessary changes, and once satisfied, continue to input the following statements.</a:t>
            </a:r>
          </a:p>
          <a:p>
            <a:endParaRPr lang="en-US" dirty="0"/>
          </a:p>
        </p:txBody>
      </p:sp>
      <p:pic>
        <p:nvPicPr>
          <p:cNvPr id="4" name="Picture 3">
            <a:extLst>
              <a:ext uri="{FF2B5EF4-FFF2-40B4-BE49-F238E27FC236}">
                <a16:creationId xmlns:a16="http://schemas.microsoft.com/office/drawing/2014/main" id="{52F4DBF3-D510-482D-2D87-2180FFF9A95F}"/>
              </a:ext>
            </a:extLst>
          </p:cNvPr>
          <p:cNvPicPr>
            <a:picLocks noChangeAspect="1"/>
          </p:cNvPicPr>
          <p:nvPr/>
        </p:nvPicPr>
        <p:blipFill>
          <a:blip r:embed="rId2"/>
          <a:stretch>
            <a:fillRect/>
          </a:stretch>
        </p:blipFill>
        <p:spPr>
          <a:xfrm>
            <a:off x="7918985" y="365125"/>
            <a:ext cx="1022995" cy="1179115"/>
          </a:xfrm>
          <a:prstGeom prst="rect">
            <a:avLst/>
          </a:prstGeom>
        </p:spPr>
      </p:pic>
      <p:pic>
        <p:nvPicPr>
          <p:cNvPr id="5" name="Picture 4">
            <a:extLst>
              <a:ext uri="{FF2B5EF4-FFF2-40B4-BE49-F238E27FC236}">
                <a16:creationId xmlns:a16="http://schemas.microsoft.com/office/drawing/2014/main" id="{BF00112E-3942-1DDC-6A7F-E11F7C4423AA}"/>
              </a:ext>
            </a:extLst>
          </p:cNvPr>
          <p:cNvPicPr>
            <a:picLocks noChangeAspect="1"/>
          </p:cNvPicPr>
          <p:nvPr/>
        </p:nvPicPr>
        <p:blipFill>
          <a:blip r:embed="rId3"/>
          <a:stretch>
            <a:fillRect/>
          </a:stretch>
        </p:blipFill>
        <p:spPr>
          <a:xfrm>
            <a:off x="976281" y="2407315"/>
            <a:ext cx="8593543" cy="3781159"/>
          </a:xfrm>
          <a:prstGeom prst="rect">
            <a:avLst/>
          </a:prstGeom>
        </p:spPr>
      </p:pic>
      <p:pic>
        <p:nvPicPr>
          <p:cNvPr id="6" name="Picture 5">
            <a:extLst>
              <a:ext uri="{FF2B5EF4-FFF2-40B4-BE49-F238E27FC236}">
                <a16:creationId xmlns:a16="http://schemas.microsoft.com/office/drawing/2014/main" id="{951C9317-E444-C593-74BF-BBF53BFCAD70}"/>
              </a:ext>
            </a:extLst>
          </p:cNvPr>
          <p:cNvPicPr>
            <a:picLocks noChangeAspect="1"/>
          </p:cNvPicPr>
          <p:nvPr/>
        </p:nvPicPr>
        <p:blipFill>
          <a:blip r:embed="rId4"/>
          <a:stretch>
            <a:fillRect/>
          </a:stretch>
        </p:blipFill>
        <p:spPr>
          <a:xfrm>
            <a:off x="4622251" y="2407315"/>
            <a:ext cx="6593468" cy="4363908"/>
          </a:xfrm>
          <a:prstGeom prst="rect">
            <a:avLst/>
          </a:prstGeom>
        </p:spPr>
      </p:pic>
    </p:spTree>
    <p:extLst>
      <p:ext uri="{BB962C8B-B14F-4D97-AF65-F5344CB8AC3E}">
        <p14:creationId xmlns:p14="http://schemas.microsoft.com/office/powerpoint/2010/main" val="328194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About this course</a:t>
            </a:r>
            <a:endParaRPr lang="en-US" dirty="0"/>
          </a:p>
        </p:txBody>
      </p:sp>
      <p:sp>
        <p:nvSpPr>
          <p:cNvPr id="3" name="Content Placeholder 2"/>
          <p:cNvSpPr>
            <a:spLocks noGrp="1"/>
          </p:cNvSpPr>
          <p:nvPr>
            <p:ph idx="1"/>
          </p:nvPr>
        </p:nvSpPr>
        <p:spPr/>
        <p:txBody>
          <a:bodyPr>
            <a:normAutofit/>
          </a:bodyPr>
          <a:lstStyle/>
          <a:p>
            <a:r>
              <a:rPr lang="en-HK" dirty="0"/>
              <a:t>Instructor</a:t>
            </a:r>
          </a:p>
          <a:p>
            <a:pPr lvl="1"/>
            <a:r>
              <a:rPr lang="en-HK" dirty="0"/>
              <a:t>H.F. TING </a:t>
            </a:r>
          </a:p>
          <a:p>
            <a:r>
              <a:rPr lang="en-HK" dirty="0"/>
              <a:t>TAs: </a:t>
            </a:r>
          </a:p>
          <a:p>
            <a:pPr lvl="1"/>
            <a:r>
              <a:rPr lang="en-HK" dirty="0"/>
              <a:t>Jolly CHENG </a:t>
            </a:r>
          </a:p>
          <a:p>
            <a:pPr lvl="1"/>
            <a:r>
              <a:rPr lang="en-HK" dirty="0"/>
              <a:t>Karen CHOW </a:t>
            </a:r>
          </a:p>
          <a:p>
            <a:endParaRPr lang="en-HK" dirty="0"/>
          </a:p>
        </p:txBody>
      </p:sp>
    </p:spTree>
    <p:extLst>
      <p:ext uri="{BB962C8B-B14F-4D97-AF65-F5344CB8AC3E}">
        <p14:creationId xmlns:p14="http://schemas.microsoft.com/office/powerpoint/2010/main" val="227129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F3F93-1F93-1F69-7B59-959B4F50D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299F0-8A99-8CA4-8B29-67DC4BD081B5}"/>
              </a:ext>
            </a:extLst>
          </p:cNvPr>
          <p:cNvSpPr>
            <a:spLocks noGrp="1"/>
          </p:cNvSpPr>
          <p:nvPr>
            <p:ph type="title"/>
          </p:nvPr>
        </p:nvSpPr>
        <p:spPr/>
        <p:txBody>
          <a:bodyPr/>
          <a:lstStyle/>
          <a:p>
            <a:r>
              <a:rPr lang="en-HK" dirty="0" err="1"/>
              <a:t>IPython</a:t>
            </a:r>
            <a:r>
              <a:rPr lang="en-HK" dirty="0"/>
              <a:t> and </a:t>
            </a:r>
            <a:r>
              <a:rPr lang="en-HK" dirty="0" err="1"/>
              <a:t>Jupyter</a:t>
            </a:r>
            <a:r>
              <a:rPr lang="en-HK" dirty="0"/>
              <a:t> Notebook</a:t>
            </a:r>
            <a:endParaRPr lang="en-US" dirty="0"/>
          </a:p>
        </p:txBody>
      </p:sp>
      <p:sp>
        <p:nvSpPr>
          <p:cNvPr id="3" name="Content Placeholder 2">
            <a:extLst>
              <a:ext uri="{FF2B5EF4-FFF2-40B4-BE49-F238E27FC236}">
                <a16:creationId xmlns:a16="http://schemas.microsoft.com/office/drawing/2014/main" id="{5A5AB37D-405C-136A-7E15-F792452E639C}"/>
              </a:ext>
            </a:extLst>
          </p:cNvPr>
          <p:cNvSpPr>
            <a:spLocks noGrp="1"/>
          </p:cNvSpPr>
          <p:nvPr>
            <p:ph idx="1"/>
          </p:nvPr>
        </p:nvSpPr>
        <p:spPr>
          <a:xfrm>
            <a:off x="838200" y="1673547"/>
            <a:ext cx="10515600" cy="4351338"/>
          </a:xfrm>
        </p:spPr>
        <p:txBody>
          <a:bodyPr>
            <a:normAutofit/>
          </a:bodyPr>
          <a:lstStyle/>
          <a:p>
            <a:pPr marL="0" indent="0">
              <a:buNone/>
            </a:pPr>
            <a:r>
              <a:rPr lang="en-US" sz="3200" dirty="0" err="1">
                <a:solidFill>
                  <a:srgbClr val="FF0000"/>
                </a:solidFill>
              </a:rPr>
              <a:t>Jupyter</a:t>
            </a:r>
            <a:r>
              <a:rPr lang="en-US" sz="3200" dirty="0">
                <a:solidFill>
                  <a:srgbClr val="FF0000"/>
                </a:solidFill>
              </a:rPr>
              <a:t> Notebook </a:t>
            </a:r>
            <a:r>
              <a:rPr lang="en-US" sz="3200" dirty="0"/>
              <a:t>is a browser-based tool that is the IDE (Integrated Development Environment) for </a:t>
            </a:r>
            <a:r>
              <a:rPr lang="en-US" sz="3200" dirty="0" err="1"/>
              <a:t>IPython</a:t>
            </a:r>
            <a:r>
              <a:rPr lang="en-US" sz="3200" dirty="0"/>
              <a:t>.  Beside the standard output, it also support graphs, audio and video output. It contains an ordered list of input/output cells.  You write a fragment of your program in an input cell, run it and the result will be displayed in the output cell.</a:t>
            </a:r>
          </a:p>
          <a:p>
            <a:endParaRPr lang="en-US" dirty="0"/>
          </a:p>
        </p:txBody>
      </p:sp>
      <p:pic>
        <p:nvPicPr>
          <p:cNvPr id="4" name="Picture 3">
            <a:extLst>
              <a:ext uri="{FF2B5EF4-FFF2-40B4-BE49-F238E27FC236}">
                <a16:creationId xmlns:a16="http://schemas.microsoft.com/office/drawing/2014/main" id="{FE2AAC81-7BD8-B59C-9FBA-C9E6D42FF6D9}"/>
              </a:ext>
            </a:extLst>
          </p:cNvPr>
          <p:cNvPicPr>
            <a:picLocks noChangeAspect="1"/>
          </p:cNvPicPr>
          <p:nvPr/>
        </p:nvPicPr>
        <p:blipFill>
          <a:blip r:embed="rId2"/>
          <a:stretch>
            <a:fillRect/>
          </a:stretch>
        </p:blipFill>
        <p:spPr>
          <a:xfrm>
            <a:off x="7918985" y="365125"/>
            <a:ext cx="1022995" cy="1179115"/>
          </a:xfrm>
          <a:prstGeom prst="rect">
            <a:avLst/>
          </a:prstGeom>
        </p:spPr>
      </p:pic>
    </p:spTree>
    <p:extLst>
      <p:ext uri="{BB962C8B-B14F-4D97-AF65-F5344CB8AC3E}">
        <p14:creationId xmlns:p14="http://schemas.microsoft.com/office/powerpoint/2010/main" val="137131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47D34-8D53-B2EB-536D-A73B3CCD6951}"/>
              </a:ext>
            </a:extLst>
          </p:cNvPr>
          <p:cNvSpPr>
            <a:spLocks noGrp="1"/>
          </p:cNvSpPr>
          <p:nvPr>
            <p:ph type="title"/>
          </p:nvPr>
        </p:nvSpPr>
        <p:spPr/>
        <p:txBody>
          <a:bodyPr>
            <a:normAutofit/>
          </a:bodyPr>
          <a:lstStyle/>
          <a:p>
            <a:r>
              <a:rPr lang="en-HK" sz="3200" dirty="0"/>
              <a:t>Another way for opening </a:t>
            </a:r>
            <a:r>
              <a:rPr lang="en-HK" sz="3200" dirty="0" err="1"/>
              <a:t>Jupyter</a:t>
            </a:r>
            <a:r>
              <a:rPr lang="en-HK" sz="3200" dirty="0"/>
              <a:t> Notebook</a:t>
            </a:r>
          </a:p>
        </p:txBody>
      </p:sp>
      <p:pic>
        <p:nvPicPr>
          <p:cNvPr id="5" name="图片 4">
            <a:extLst>
              <a:ext uri="{FF2B5EF4-FFF2-40B4-BE49-F238E27FC236}">
                <a16:creationId xmlns:a16="http://schemas.microsoft.com/office/drawing/2014/main" id="{A9DDCD16-EF52-7193-556E-A9A22A9D104E}"/>
              </a:ext>
            </a:extLst>
          </p:cNvPr>
          <p:cNvPicPr>
            <a:picLocks noChangeAspect="1"/>
          </p:cNvPicPr>
          <p:nvPr/>
        </p:nvPicPr>
        <p:blipFill>
          <a:blip r:embed="rId2"/>
          <a:stretch>
            <a:fillRect/>
          </a:stretch>
        </p:blipFill>
        <p:spPr>
          <a:xfrm>
            <a:off x="838200" y="1690688"/>
            <a:ext cx="4559233" cy="4694062"/>
          </a:xfrm>
          <a:prstGeom prst="rect">
            <a:avLst/>
          </a:prstGeom>
        </p:spPr>
      </p:pic>
      <p:sp>
        <p:nvSpPr>
          <p:cNvPr id="3" name="椭圆 2">
            <a:extLst>
              <a:ext uri="{FF2B5EF4-FFF2-40B4-BE49-F238E27FC236}">
                <a16:creationId xmlns:a16="http://schemas.microsoft.com/office/drawing/2014/main" id="{240D1E67-EC26-335E-D00C-C8C50A707CCD}"/>
              </a:ext>
            </a:extLst>
          </p:cNvPr>
          <p:cNvSpPr/>
          <p:nvPr/>
        </p:nvSpPr>
        <p:spPr>
          <a:xfrm>
            <a:off x="1114425" y="2914650"/>
            <a:ext cx="2571750" cy="4000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2" name="图片 11">
            <a:extLst>
              <a:ext uri="{FF2B5EF4-FFF2-40B4-BE49-F238E27FC236}">
                <a16:creationId xmlns:a16="http://schemas.microsoft.com/office/drawing/2014/main" id="{31A0208B-6B29-55FD-2512-362812033E25}"/>
              </a:ext>
            </a:extLst>
          </p:cNvPr>
          <p:cNvPicPr>
            <a:picLocks noChangeAspect="1"/>
          </p:cNvPicPr>
          <p:nvPr/>
        </p:nvPicPr>
        <p:blipFill>
          <a:blip r:embed="rId3"/>
          <a:stretch>
            <a:fillRect/>
          </a:stretch>
        </p:blipFill>
        <p:spPr>
          <a:xfrm>
            <a:off x="6279214" y="1714500"/>
            <a:ext cx="5074586" cy="3429000"/>
          </a:xfrm>
          <a:prstGeom prst="rect">
            <a:avLst/>
          </a:prstGeom>
        </p:spPr>
      </p:pic>
      <p:cxnSp>
        <p:nvCxnSpPr>
          <p:cNvPr id="15" name="直接箭头连接符 14">
            <a:extLst>
              <a:ext uri="{FF2B5EF4-FFF2-40B4-BE49-F238E27FC236}">
                <a16:creationId xmlns:a16="http://schemas.microsoft.com/office/drawing/2014/main" id="{0750426C-A2C5-DFCA-EE55-6266A05AF228}"/>
              </a:ext>
            </a:extLst>
          </p:cNvPr>
          <p:cNvCxnSpPr/>
          <p:nvPr/>
        </p:nvCxnSpPr>
        <p:spPr>
          <a:xfrm flipV="1">
            <a:off x="3715769" y="2914650"/>
            <a:ext cx="2513581"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F93FDFCA-1394-8639-63B5-16A7EDB29429}"/>
              </a:ext>
            </a:extLst>
          </p:cNvPr>
          <p:cNvSpPr/>
          <p:nvPr/>
        </p:nvSpPr>
        <p:spPr>
          <a:xfrm>
            <a:off x="8286750" y="3724275"/>
            <a:ext cx="1219200" cy="14430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658316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2A9F-1E4F-CC40-B601-A72B44A8A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A5B51-C39B-FD35-4ED3-4968330954ED}"/>
              </a:ext>
            </a:extLst>
          </p:cNvPr>
          <p:cNvSpPr>
            <a:spLocks noGrp="1"/>
          </p:cNvSpPr>
          <p:nvPr>
            <p:ph type="title"/>
          </p:nvPr>
        </p:nvSpPr>
        <p:spPr/>
        <p:txBody>
          <a:bodyPr/>
          <a:lstStyle/>
          <a:p>
            <a:r>
              <a:rPr lang="en-HK" dirty="0" err="1"/>
              <a:t>IPython</a:t>
            </a:r>
            <a:r>
              <a:rPr lang="en-HK" dirty="0"/>
              <a:t> and </a:t>
            </a:r>
            <a:r>
              <a:rPr lang="en-HK" dirty="0" err="1"/>
              <a:t>Jupyter</a:t>
            </a:r>
            <a:r>
              <a:rPr lang="en-HK" dirty="0"/>
              <a:t> Notebook</a:t>
            </a:r>
            <a:endParaRPr lang="en-US" dirty="0"/>
          </a:p>
        </p:txBody>
      </p:sp>
      <p:sp>
        <p:nvSpPr>
          <p:cNvPr id="3" name="Content Placeholder 2">
            <a:extLst>
              <a:ext uri="{FF2B5EF4-FFF2-40B4-BE49-F238E27FC236}">
                <a16:creationId xmlns:a16="http://schemas.microsoft.com/office/drawing/2014/main" id="{87E29F77-3327-0F9F-0FB4-DB5018A8AC1C}"/>
              </a:ext>
            </a:extLst>
          </p:cNvPr>
          <p:cNvSpPr>
            <a:spLocks noGrp="1"/>
          </p:cNvSpPr>
          <p:nvPr>
            <p:ph idx="1"/>
          </p:nvPr>
        </p:nvSpPr>
        <p:spPr>
          <a:xfrm>
            <a:off x="838200" y="1673547"/>
            <a:ext cx="10515600" cy="4351338"/>
          </a:xfrm>
        </p:spPr>
        <p:txBody>
          <a:bodyPr>
            <a:normAutofit/>
          </a:bodyPr>
          <a:lstStyle/>
          <a:p>
            <a:pPr marL="0" indent="0">
              <a:buNone/>
            </a:pPr>
            <a:r>
              <a:rPr lang="en-US" dirty="0"/>
              <a:t>Another way to invoke </a:t>
            </a:r>
            <a:r>
              <a:rPr lang="en-US" dirty="0" err="1"/>
              <a:t>Jupyter</a:t>
            </a:r>
            <a:r>
              <a:rPr lang="en-US" dirty="0"/>
              <a:t> NB</a:t>
            </a:r>
          </a:p>
        </p:txBody>
      </p:sp>
      <p:pic>
        <p:nvPicPr>
          <p:cNvPr id="4" name="Picture 3">
            <a:extLst>
              <a:ext uri="{FF2B5EF4-FFF2-40B4-BE49-F238E27FC236}">
                <a16:creationId xmlns:a16="http://schemas.microsoft.com/office/drawing/2014/main" id="{8A997F85-CDA7-A65A-2C00-532E41188141}"/>
              </a:ext>
            </a:extLst>
          </p:cNvPr>
          <p:cNvPicPr>
            <a:picLocks noChangeAspect="1"/>
          </p:cNvPicPr>
          <p:nvPr/>
        </p:nvPicPr>
        <p:blipFill>
          <a:blip r:embed="rId2"/>
          <a:stretch>
            <a:fillRect/>
          </a:stretch>
        </p:blipFill>
        <p:spPr>
          <a:xfrm>
            <a:off x="7918985" y="365125"/>
            <a:ext cx="1022995" cy="1179115"/>
          </a:xfrm>
          <a:prstGeom prst="rect">
            <a:avLst/>
          </a:prstGeom>
        </p:spPr>
      </p:pic>
      <p:pic>
        <p:nvPicPr>
          <p:cNvPr id="5" name="Picture 4">
            <a:extLst>
              <a:ext uri="{FF2B5EF4-FFF2-40B4-BE49-F238E27FC236}">
                <a16:creationId xmlns:a16="http://schemas.microsoft.com/office/drawing/2014/main" id="{8090B641-7895-F673-09A7-B5E85C010CA0}"/>
              </a:ext>
            </a:extLst>
          </p:cNvPr>
          <p:cNvPicPr>
            <a:picLocks noChangeAspect="1"/>
          </p:cNvPicPr>
          <p:nvPr/>
        </p:nvPicPr>
        <p:blipFill>
          <a:blip r:embed="rId3"/>
          <a:stretch>
            <a:fillRect/>
          </a:stretch>
        </p:blipFill>
        <p:spPr>
          <a:xfrm>
            <a:off x="375073" y="2165140"/>
            <a:ext cx="11568254" cy="4463504"/>
          </a:xfrm>
          <a:prstGeom prst="rect">
            <a:avLst/>
          </a:prstGeom>
        </p:spPr>
      </p:pic>
    </p:spTree>
    <p:extLst>
      <p:ext uri="{BB962C8B-B14F-4D97-AF65-F5344CB8AC3E}">
        <p14:creationId xmlns:p14="http://schemas.microsoft.com/office/powerpoint/2010/main" val="846986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E48D-4628-8A11-AB85-D488C67A800C}"/>
              </a:ext>
            </a:extLst>
          </p:cNvPr>
          <p:cNvSpPr>
            <a:spLocks noGrp="1"/>
          </p:cNvSpPr>
          <p:nvPr>
            <p:ph type="title"/>
          </p:nvPr>
        </p:nvSpPr>
        <p:spPr/>
        <p:txBody>
          <a:bodyPr/>
          <a:lstStyle/>
          <a:p>
            <a:r>
              <a:rPr lang="en-HK" dirty="0"/>
              <a:t>The browser-based interface of </a:t>
            </a:r>
            <a:r>
              <a:rPr lang="en-HK" dirty="0" err="1"/>
              <a:t>Jupyter</a:t>
            </a:r>
            <a:r>
              <a:rPr lang="en-HK" dirty="0"/>
              <a:t> NB</a:t>
            </a:r>
          </a:p>
        </p:txBody>
      </p:sp>
      <p:pic>
        <p:nvPicPr>
          <p:cNvPr id="5" name="Picture 4">
            <a:extLst>
              <a:ext uri="{FF2B5EF4-FFF2-40B4-BE49-F238E27FC236}">
                <a16:creationId xmlns:a16="http://schemas.microsoft.com/office/drawing/2014/main" id="{863A34CD-B01C-2228-E60C-86146FB6E884}"/>
              </a:ext>
            </a:extLst>
          </p:cNvPr>
          <p:cNvPicPr>
            <a:picLocks noChangeAspect="1"/>
          </p:cNvPicPr>
          <p:nvPr/>
        </p:nvPicPr>
        <p:blipFill>
          <a:blip r:embed="rId2"/>
          <a:stretch>
            <a:fillRect/>
          </a:stretch>
        </p:blipFill>
        <p:spPr>
          <a:xfrm>
            <a:off x="838200" y="1773314"/>
            <a:ext cx="9477632" cy="4455959"/>
          </a:xfrm>
          <a:prstGeom prst="rect">
            <a:avLst/>
          </a:prstGeom>
        </p:spPr>
      </p:pic>
      <p:sp>
        <p:nvSpPr>
          <p:cNvPr id="6" name="Oval 5">
            <a:extLst>
              <a:ext uri="{FF2B5EF4-FFF2-40B4-BE49-F238E27FC236}">
                <a16:creationId xmlns:a16="http://schemas.microsoft.com/office/drawing/2014/main" id="{E26792F4-234C-0BC0-2E3D-C46C0230A16E}"/>
              </a:ext>
            </a:extLst>
          </p:cNvPr>
          <p:cNvSpPr/>
          <p:nvPr/>
        </p:nvSpPr>
        <p:spPr>
          <a:xfrm>
            <a:off x="8980098" y="3295291"/>
            <a:ext cx="698740" cy="5693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38381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An example</a:t>
            </a:r>
            <a:endParaRPr lang="en-US" dirty="0"/>
          </a:p>
        </p:txBody>
      </p:sp>
      <p:pic>
        <p:nvPicPr>
          <p:cNvPr id="8" name="Picture 7">
            <a:extLst>
              <a:ext uri="{FF2B5EF4-FFF2-40B4-BE49-F238E27FC236}">
                <a16:creationId xmlns:a16="http://schemas.microsoft.com/office/drawing/2014/main" id="{AF5BF73A-09AF-448A-DE5E-8516E7FB51EA}"/>
              </a:ext>
            </a:extLst>
          </p:cNvPr>
          <p:cNvPicPr>
            <a:picLocks noChangeAspect="1"/>
          </p:cNvPicPr>
          <p:nvPr/>
        </p:nvPicPr>
        <p:blipFill>
          <a:blip r:embed="rId2"/>
          <a:stretch>
            <a:fillRect/>
          </a:stretch>
        </p:blipFill>
        <p:spPr>
          <a:xfrm>
            <a:off x="1054385" y="1532711"/>
            <a:ext cx="5204427" cy="4902385"/>
          </a:xfrm>
          <a:prstGeom prst="rect">
            <a:avLst/>
          </a:prstGeom>
        </p:spPr>
      </p:pic>
      <p:sp>
        <p:nvSpPr>
          <p:cNvPr id="14" name="Title 1">
            <a:extLst>
              <a:ext uri="{FF2B5EF4-FFF2-40B4-BE49-F238E27FC236}">
                <a16:creationId xmlns:a16="http://schemas.microsoft.com/office/drawing/2014/main" id="{BF7AB85A-EBC1-87B1-3064-8CCB64269D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a:t>An example: JupyterOutput.ipynb</a:t>
            </a:r>
            <a:endParaRPr lang="en-US" dirty="0"/>
          </a:p>
        </p:txBody>
      </p:sp>
      <p:sp>
        <p:nvSpPr>
          <p:cNvPr id="16" name="TextBox 15">
            <a:extLst>
              <a:ext uri="{FF2B5EF4-FFF2-40B4-BE49-F238E27FC236}">
                <a16:creationId xmlns:a16="http://schemas.microsoft.com/office/drawing/2014/main" id="{043D5FD0-2756-B3E4-322F-D2A24E158F54}"/>
              </a:ext>
            </a:extLst>
          </p:cNvPr>
          <p:cNvSpPr txBox="1"/>
          <p:nvPr/>
        </p:nvSpPr>
        <p:spPr>
          <a:xfrm>
            <a:off x="7272068" y="3340070"/>
            <a:ext cx="4676793" cy="1200329"/>
          </a:xfrm>
          <a:prstGeom prst="rect">
            <a:avLst/>
          </a:prstGeom>
          <a:solidFill>
            <a:srgbClr val="FFFFCC"/>
          </a:solidFill>
        </p:spPr>
        <p:txBody>
          <a:bodyPr wrap="none" rtlCol="0">
            <a:spAutoFit/>
          </a:bodyPr>
          <a:lstStyle/>
          <a:p>
            <a:r>
              <a:rPr lang="en-HK" sz="1800" dirty="0"/>
              <a:t>Note: A </a:t>
            </a:r>
            <a:r>
              <a:rPr lang="en-HK" sz="1800" dirty="0" err="1"/>
              <a:t>Jupyter</a:t>
            </a:r>
            <a:r>
              <a:rPr lang="en-HK" sz="1800" dirty="0"/>
              <a:t> notebook has extension .</a:t>
            </a:r>
            <a:r>
              <a:rPr lang="en-HK" dirty="0" err="1"/>
              <a:t>i</a:t>
            </a:r>
            <a:r>
              <a:rPr lang="en-HK" sz="1800" dirty="0" err="1"/>
              <a:t>pynb</a:t>
            </a:r>
            <a:r>
              <a:rPr lang="en-HK" sz="1800" dirty="0"/>
              <a:t>, </a:t>
            </a:r>
          </a:p>
          <a:p>
            <a:r>
              <a:rPr lang="en-HK" sz="1800" dirty="0"/>
              <a:t>not .</a:t>
            </a:r>
            <a:r>
              <a:rPr lang="en-HK" sz="1800" dirty="0" err="1"/>
              <a:t>py</a:t>
            </a:r>
            <a:r>
              <a:rPr lang="en-HK" sz="1800" dirty="0"/>
              <a:t>. You cannot run </a:t>
            </a:r>
            <a:r>
              <a:rPr lang="en-HK" sz="1800" dirty="0" err="1"/>
              <a:t>Jupyter</a:t>
            </a:r>
            <a:r>
              <a:rPr lang="en-HK" sz="1800" dirty="0"/>
              <a:t> notebook on a </a:t>
            </a:r>
          </a:p>
          <a:p>
            <a:r>
              <a:rPr lang="en-HK" sz="1800" dirty="0"/>
              <a:t>Python IDE, say IDLE. But </a:t>
            </a:r>
            <a:r>
              <a:rPr lang="en-HK" sz="1800" dirty="0" err="1"/>
              <a:t>Jupyter</a:t>
            </a:r>
            <a:r>
              <a:rPr lang="en-HK" sz="1800" dirty="0"/>
              <a:t> allows you to </a:t>
            </a:r>
          </a:p>
          <a:p>
            <a:r>
              <a:rPr lang="en-HK" sz="1800" dirty="0"/>
              <a:t>convert a .</a:t>
            </a:r>
            <a:r>
              <a:rPr lang="en-HK" dirty="0" err="1"/>
              <a:t>i</a:t>
            </a:r>
            <a:r>
              <a:rPr lang="en-HK" sz="1800" dirty="0" err="1"/>
              <a:t>pynb</a:t>
            </a:r>
            <a:r>
              <a:rPr lang="en-HK" sz="1800" dirty="0"/>
              <a:t> file to a .</a:t>
            </a:r>
            <a:r>
              <a:rPr lang="en-HK" sz="1800" dirty="0" err="1"/>
              <a:t>py</a:t>
            </a:r>
            <a:r>
              <a:rPr lang="en-HK" sz="1800" dirty="0"/>
              <a:t> file.</a:t>
            </a:r>
            <a:endParaRPr lang="en-HK" dirty="0"/>
          </a:p>
        </p:txBody>
      </p:sp>
      <p:cxnSp>
        <p:nvCxnSpPr>
          <p:cNvPr id="17" name="Straight Arrow Connector 16">
            <a:extLst>
              <a:ext uri="{FF2B5EF4-FFF2-40B4-BE49-F238E27FC236}">
                <a16:creationId xmlns:a16="http://schemas.microsoft.com/office/drawing/2014/main" id="{901F028A-1F1E-BC29-57B3-665316185770}"/>
              </a:ext>
            </a:extLst>
          </p:cNvPr>
          <p:cNvCxnSpPr>
            <a:cxnSpLocks/>
          </p:cNvCxnSpPr>
          <p:nvPr/>
        </p:nvCxnSpPr>
        <p:spPr>
          <a:xfrm flipV="1">
            <a:off x="7884543" y="1233577"/>
            <a:ext cx="0" cy="2106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6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4EC6-8270-D365-9D7C-14E31C997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A0DF6-3726-EA80-BD44-8E8E0E9536A1}"/>
              </a:ext>
            </a:extLst>
          </p:cNvPr>
          <p:cNvSpPr>
            <a:spLocks noGrp="1"/>
          </p:cNvSpPr>
          <p:nvPr>
            <p:ph type="title"/>
          </p:nvPr>
        </p:nvSpPr>
        <p:spPr/>
        <p:txBody>
          <a:bodyPr/>
          <a:lstStyle/>
          <a:p>
            <a:r>
              <a:rPr lang="en-HK" dirty="0"/>
              <a:t>An example</a:t>
            </a:r>
            <a:endParaRPr lang="en-US" dirty="0"/>
          </a:p>
        </p:txBody>
      </p:sp>
      <p:sp>
        <p:nvSpPr>
          <p:cNvPr id="7" name="TextBox 6">
            <a:extLst>
              <a:ext uri="{FF2B5EF4-FFF2-40B4-BE49-F238E27FC236}">
                <a16:creationId xmlns:a16="http://schemas.microsoft.com/office/drawing/2014/main" id="{A7BA9C69-CA18-0550-C48E-EE9D03E4AC30}"/>
              </a:ext>
            </a:extLst>
          </p:cNvPr>
          <p:cNvSpPr txBox="1"/>
          <p:nvPr/>
        </p:nvSpPr>
        <p:spPr>
          <a:xfrm>
            <a:off x="9140463" y="5023071"/>
            <a:ext cx="825867" cy="646331"/>
          </a:xfrm>
          <a:prstGeom prst="rect">
            <a:avLst/>
          </a:prstGeom>
          <a:noFill/>
        </p:spPr>
        <p:txBody>
          <a:bodyPr wrap="none" rtlCol="0">
            <a:spAutoFit/>
          </a:bodyPr>
          <a:lstStyle/>
          <a:p>
            <a:r>
              <a:rPr lang="en-HK" dirty="0"/>
              <a:t>output</a:t>
            </a:r>
          </a:p>
          <a:p>
            <a:r>
              <a:rPr lang="en-HK" dirty="0"/>
              <a:t>cell</a:t>
            </a:r>
            <a:endParaRPr lang="en-US" dirty="0"/>
          </a:p>
        </p:txBody>
      </p:sp>
      <p:pic>
        <p:nvPicPr>
          <p:cNvPr id="8" name="Picture 7">
            <a:extLst>
              <a:ext uri="{FF2B5EF4-FFF2-40B4-BE49-F238E27FC236}">
                <a16:creationId xmlns:a16="http://schemas.microsoft.com/office/drawing/2014/main" id="{0E0B3BDD-3172-0992-69B1-48CD569364E5}"/>
              </a:ext>
            </a:extLst>
          </p:cNvPr>
          <p:cNvPicPr>
            <a:picLocks noChangeAspect="1"/>
          </p:cNvPicPr>
          <p:nvPr/>
        </p:nvPicPr>
        <p:blipFill>
          <a:blip r:embed="rId2"/>
          <a:stretch>
            <a:fillRect/>
          </a:stretch>
        </p:blipFill>
        <p:spPr>
          <a:xfrm>
            <a:off x="1054385" y="1532711"/>
            <a:ext cx="5204427" cy="4902385"/>
          </a:xfrm>
          <a:prstGeom prst="rect">
            <a:avLst/>
          </a:prstGeom>
        </p:spPr>
      </p:pic>
      <p:cxnSp>
        <p:nvCxnSpPr>
          <p:cNvPr id="6" name="Straight Arrow Connector 5">
            <a:extLst>
              <a:ext uri="{FF2B5EF4-FFF2-40B4-BE49-F238E27FC236}">
                <a16:creationId xmlns:a16="http://schemas.microsoft.com/office/drawing/2014/main" id="{C0EC68E3-5869-3A5D-C450-09DA01DA2787}"/>
              </a:ext>
            </a:extLst>
          </p:cNvPr>
          <p:cNvCxnSpPr>
            <a:cxnSpLocks/>
          </p:cNvCxnSpPr>
          <p:nvPr/>
        </p:nvCxnSpPr>
        <p:spPr>
          <a:xfrm flipH="1" flipV="1">
            <a:off x="6149373" y="4890052"/>
            <a:ext cx="2801524" cy="30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C8F394-14F0-1D15-CEC5-D160B7F4D4FD}"/>
              </a:ext>
            </a:extLst>
          </p:cNvPr>
          <p:cNvSpPr txBox="1"/>
          <p:nvPr/>
        </p:nvSpPr>
        <p:spPr>
          <a:xfrm>
            <a:off x="9321260" y="2466348"/>
            <a:ext cx="639599" cy="646331"/>
          </a:xfrm>
          <a:prstGeom prst="rect">
            <a:avLst/>
          </a:prstGeom>
          <a:noFill/>
        </p:spPr>
        <p:txBody>
          <a:bodyPr wrap="none" rtlCol="0">
            <a:spAutoFit/>
          </a:bodyPr>
          <a:lstStyle/>
          <a:p>
            <a:r>
              <a:rPr lang="en-HK" dirty="0"/>
              <a:t>code</a:t>
            </a:r>
          </a:p>
          <a:p>
            <a:r>
              <a:rPr lang="en-HK" dirty="0"/>
              <a:t>cell</a:t>
            </a:r>
            <a:endParaRPr lang="en-US" dirty="0"/>
          </a:p>
        </p:txBody>
      </p:sp>
      <p:cxnSp>
        <p:nvCxnSpPr>
          <p:cNvPr id="12" name="Straight Arrow Connector 11">
            <a:extLst>
              <a:ext uri="{FF2B5EF4-FFF2-40B4-BE49-F238E27FC236}">
                <a16:creationId xmlns:a16="http://schemas.microsoft.com/office/drawing/2014/main" id="{BB4A3FC1-EA88-D4CA-4B0D-D9B1FEFA5F4A}"/>
              </a:ext>
            </a:extLst>
          </p:cNvPr>
          <p:cNvCxnSpPr>
            <a:cxnSpLocks/>
          </p:cNvCxnSpPr>
          <p:nvPr/>
        </p:nvCxnSpPr>
        <p:spPr>
          <a:xfrm flipH="1" flipV="1">
            <a:off x="6330170" y="2333329"/>
            <a:ext cx="2801524" cy="30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9A7F036-69B1-A2F8-F659-ECF9354F845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a:t>An example: JupyterOutput.ipynb</a:t>
            </a:r>
            <a:endParaRPr lang="en-US" dirty="0"/>
          </a:p>
        </p:txBody>
      </p:sp>
    </p:spTree>
    <p:extLst>
      <p:ext uri="{BB962C8B-B14F-4D97-AF65-F5344CB8AC3E}">
        <p14:creationId xmlns:p14="http://schemas.microsoft.com/office/powerpoint/2010/main" val="927223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BE52-DBD2-81D6-D651-00E4784E5C08}"/>
              </a:ext>
            </a:extLst>
          </p:cNvPr>
          <p:cNvSpPr>
            <a:spLocks noGrp="1"/>
          </p:cNvSpPr>
          <p:nvPr>
            <p:ph type="title"/>
          </p:nvPr>
        </p:nvSpPr>
        <p:spPr/>
        <p:txBody>
          <a:bodyPr/>
          <a:lstStyle/>
          <a:p>
            <a:endParaRPr lang="en-HK" dirty="0"/>
          </a:p>
        </p:txBody>
      </p:sp>
      <p:sp>
        <p:nvSpPr>
          <p:cNvPr id="3" name="Content Placeholder 2">
            <a:extLst>
              <a:ext uri="{FF2B5EF4-FFF2-40B4-BE49-F238E27FC236}">
                <a16:creationId xmlns:a16="http://schemas.microsoft.com/office/drawing/2014/main" id="{DA29DD95-9A15-AFB8-14C1-A982CC5A9C92}"/>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B67D0832-4F97-9014-C275-F0C7C2BCD4AD}"/>
              </a:ext>
            </a:extLst>
          </p:cNvPr>
          <p:cNvPicPr>
            <a:picLocks noChangeAspect="1"/>
          </p:cNvPicPr>
          <p:nvPr/>
        </p:nvPicPr>
        <p:blipFill>
          <a:blip r:embed="rId2"/>
          <a:stretch>
            <a:fillRect/>
          </a:stretch>
        </p:blipFill>
        <p:spPr>
          <a:xfrm>
            <a:off x="579117" y="365125"/>
            <a:ext cx="8163121" cy="5811838"/>
          </a:xfrm>
          <a:prstGeom prst="rect">
            <a:avLst/>
          </a:prstGeom>
        </p:spPr>
      </p:pic>
    </p:spTree>
    <p:extLst>
      <p:ext uri="{BB962C8B-B14F-4D97-AF65-F5344CB8AC3E}">
        <p14:creationId xmlns:p14="http://schemas.microsoft.com/office/powerpoint/2010/main" val="153272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2159"/>
            <a:ext cx="10515600" cy="1325563"/>
          </a:xfrm>
        </p:spPr>
        <p:txBody>
          <a:bodyPr/>
          <a:lstStyle/>
          <a:p>
            <a:r>
              <a:rPr lang="en-HK" dirty="0" err="1">
                <a:solidFill>
                  <a:srgbClr val="FF0000"/>
                </a:solidFill>
              </a:rPr>
              <a:t>Colab</a:t>
            </a:r>
            <a:r>
              <a:rPr lang="en-HK" dirty="0"/>
              <a:t>: Running </a:t>
            </a:r>
            <a:r>
              <a:rPr lang="en-HK" dirty="0" err="1"/>
              <a:t>Jupyter</a:t>
            </a:r>
            <a:r>
              <a:rPr lang="en-HK" dirty="0"/>
              <a:t> NB on internet</a:t>
            </a:r>
            <a:endParaRPr lang="en-US" dirty="0"/>
          </a:p>
        </p:txBody>
      </p:sp>
      <p:sp>
        <p:nvSpPr>
          <p:cNvPr id="3" name="Content Placeholder 2"/>
          <p:cNvSpPr>
            <a:spLocks noGrp="1"/>
          </p:cNvSpPr>
          <p:nvPr>
            <p:ph idx="1"/>
          </p:nvPr>
        </p:nvSpPr>
        <p:spPr/>
        <p:txBody>
          <a:bodyPr>
            <a:normAutofit/>
          </a:bodyPr>
          <a:lstStyle/>
          <a:p>
            <a:r>
              <a:rPr lang="en-HK" sz="3200" dirty="0" err="1"/>
              <a:t>Jupyter</a:t>
            </a:r>
            <a:r>
              <a:rPr lang="en-HK" sz="3200" dirty="0"/>
              <a:t> notebook is a browser-based tool</a:t>
            </a:r>
          </a:p>
          <a:p>
            <a:r>
              <a:rPr lang="en-HK" sz="3200" dirty="0"/>
              <a:t>You open and execute it using any web browser.</a:t>
            </a:r>
          </a:p>
          <a:p>
            <a:r>
              <a:rPr lang="en-HK" sz="3200" dirty="0"/>
              <a:t>What we have done:</a:t>
            </a:r>
          </a:p>
          <a:p>
            <a:pPr marL="457200" lvl="1" indent="0">
              <a:buNone/>
            </a:pPr>
            <a:r>
              <a:rPr lang="en-HK" sz="2800" dirty="0"/>
              <a:t>We write our NB in our local computer: you open a web browser (e.g., Microsoft Edge) locally to run the notebook.</a:t>
            </a:r>
          </a:p>
          <a:p>
            <a:r>
              <a:rPr lang="en-HK" sz="3200" dirty="0"/>
              <a:t>But, we can also write and execute our NB on some remote servers on internet. </a:t>
            </a:r>
          </a:p>
        </p:txBody>
      </p:sp>
    </p:spTree>
    <p:extLst>
      <p:ext uri="{BB962C8B-B14F-4D97-AF65-F5344CB8AC3E}">
        <p14:creationId xmlns:p14="http://schemas.microsoft.com/office/powerpoint/2010/main" val="4031939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err="1"/>
              <a:t>Colab</a:t>
            </a:r>
            <a:r>
              <a:rPr lang="en-HK" dirty="0"/>
              <a:t>: Running </a:t>
            </a:r>
            <a:r>
              <a:rPr lang="en-HK" dirty="0" err="1"/>
              <a:t>Jupyter</a:t>
            </a:r>
            <a:r>
              <a:rPr lang="en-HK" dirty="0"/>
              <a:t> NB on internet</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FF0DB867-9020-49AB-9F70-8D1D9B4DDE2F}"/>
              </a:ext>
            </a:extLst>
          </p:cNvPr>
          <p:cNvSpPr>
            <a:spLocks noGrp="1"/>
          </p:cNvSpPr>
          <p:nvPr>
            <p:ph idx="1"/>
          </p:nvPr>
        </p:nvSpPr>
        <p:spPr>
          <a:xfrm>
            <a:off x="838200" y="1690688"/>
            <a:ext cx="10515600" cy="4351338"/>
          </a:xfrm>
        </p:spPr>
        <p:txBody>
          <a:bodyPr>
            <a:normAutofit/>
          </a:bodyPr>
          <a:lstStyle/>
          <a:p>
            <a:r>
              <a:rPr lang="en-HK" dirty="0"/>
              <a:t>In the last few years, Google’s </a:t>
            </a:r>
            <a:r>
              <a:rPr lang="en-HK" dirty="0" err="1"/>
              <a:t>Colaboratory</a:t>
            </a:r>
            <a:r>
              <a:rPr lang="en-HK" dirty="0"/>
              <a:t> (</a:t>
            </a:r>
            <a:r>
              <a:rPr lang="en-HK" dirty="0" err="1"/>
              <a:t>Colab</a:t>
            </a:r>
            <a:r>
              <a:rPr lang="en-HK" dirty="0"/>
              <a:t>) becomes one of the most popular cloud platform for data scientists to develop data science applications and perform data analytics. </a:t>
            </a:r>
          </a:p>
          <a:p>
            <a:r>
              <a:rPr lang="en-HK" dirty="0" err="1"/>
              <a:t>Colab</a:t>
            </a:r>
            <a:r>
              <a:rPr lang="en-HK" dirty="0"/>
              <a:t> supports a convenient environment that allows us to store our </a:t>
            </a:r>
            <a:r>
              <a:rPr lang="en-HK" dirty="0" err="1"/>
              <a:t>Jupyter</a:t>
            </a:r>
            <a:r>
              <a:rPr lang="en-HK" dirty="0"/>
              <a:t> notebooks on </a:t>
            </a:r>
            <a:r>
              <a:rPr lang="en-HK" dirty="0">
                <a:solidFill>
                  <a:schemeClr val="accent1"/>
                </a:solidFill>
              </a:rPr>
              <a:t>Google Drive </a:t>
            </a:r>
            <a:r>
              <a:rPr lang="en-HK" dirty="0"/>
              <a:t>and execute them using Google’s cloud server.</a:t>
            </a:r>
          </a:p>
          <a:p>
            <a:r>
              <a:rPr lang="en-HK" dirty="0"/>
              <a:t>You don’t need to worry about the installation of most packages as you run your programs in its cloud, though for some special ones, you still need to install it using </a:t>
            </a:r>
            <a:r>
              <a:rPr lang="en-HK" dirty="0">
                <a:solidFill>
                  <a:schemeClr val="accent1">
                    <a:lumMod val="75000"/>
                  </a:schemeClr>
                </a:solidFill>
              </a:rPr>
              <a:t>pip, </a:t>
            </a:r>
            <a:r>
              <a:rPr lang="en-HK" dirty="0"/>
              <a:t>which is a package installer for installing packets in the repository Python Package Index (</a:t>
            </a:r>
            <a:r>
              <a:rPr lang="en-HK" dirty="0" err="1"/>
              <a:t>PyPI</a:t>
            </a:r>
            <a:r>
              <a:rPr lang="en-HK" dirty="0"/>
              <a:t>).</a:t>
            </a:r>
            <a:endParaRPr lang="en-US" sz="2800" dirty="0"/>
          </a:p>
          <a:p>
            <a:endParaRPr lang="en-HK" dirty="0"/>
          </a:p>
        </p:txBody>
      </p:sp>
    </p:spTree>
    <p:extLst>
      <p:ext uri="{BB962C8B-B14F-4D97-AF65-F5344CB8AC3E}">
        <p14:creationId xmlns:p14="http://schemas.microsoft.com/office/powerpoint/2010/main" val="243763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20696" y="1582431"/>
            <a:ext cx="6550723" cy="4692456"/>
          </a:xfrm>
          <a:prstGeom prst="rect">
            <a:avLst/>
          </a:prstGeom>
        </p:spPr>
      </p:pic>
      <p:sp>
        <p:nvSpPr>
          <p:cNvPr id="2" name="Title 1">
            <a:extLst>
              <a:ext uri="{FF2B5EF4-FFF2-40B4-BE49-F238E27FC236}">
                <a16:creationId xmlns:a16="http://schemas.microsoft.com/office/drawing/2014/main" id="{62CD140D-BDF3-477C-A1C4-588CE2D080F9}"/>
              </a:ext>
            </a:extLst>
          </p:cNvPr>
          <p:cNvSpPr>
            <a:spLocks noGrp="1"/>
          </p:cNvSpPr>
          <p:nvPr>
            <p:ph type="title"/>
          </p:nvPr>
        </p:nvSpPr>
        <p:spPr>
          <a:xfrm>
            <a:off x="751114" y="372608"/>
            <a:ext cx="10515600" cy="1325563"/>
          </a:xfrm>
        </p:spPr>
        <p:txBody>
          <a:bodyPr>
            <a:normAutofit/>
          </a:bodyPr>
          <a:lstStyle/>
          <a:p>
            <a:r>
              <a:rPr lang="en-HK" sz="3600" dirty="0">
                <a:latin typeface="+mn-lt"/>
              </a:rPr>
              <a:t>How to use </a:t>
            </a:r>
            <a:r>
              <a:rPr lang="en-HK" sz="3600" dirty="0" err="1">
                <a:latin typeface="+mn-lt"/>
              </a:rPr>
              <a:t>Colab</a:t>
            </a:r>
            <a:r>
              <a:rPr lang="en-HK" sz="3600" dirty="0">
                <a:latin typeface="+mn-lt"/>
              </a:rPr>
              <a:t>?</a:t>
            </a:r>
          </a:p>
        </p:txBody>
      </p:sp>
      <p:pic>
        <p:nvPicPr>
          <p:cNvPr id="4" name="Picture 3">
            <a:extLst>
              <a:ext uri="{FF2B5EF4-FFF2-40B4-BE49-F238E27FC236}">
                <a16:creationId xmlns:a16="http://schemas.microsoft.com/office/drawing/2014/main" id="{3CEA4745-4688-4128-8D51-68F9AD68BFA6}"/>
              </a:ext>
            </a:extLst>
          </p:cNvPr>
          <p:cNvPicPr>
            <a:picLocks noChangeAspect="1"/>
          </p:cNvPicPr>
          <p:nvPr/>
        </p:nvPicPr>
        <p:blipFill>
          <a:blip r:embed="rId3"/>
          <a:stretch>
            <a:fillRect/>
          </a:stretch>
        </p:blipFill>
        <p:spPr>
          <a:xfrm>
            <a:off x="838200" y="2043985"/>
            <a:ext cx="5519905" cy="4112976"/>
          </a:xfrm>
          <a:prstGeom prst="rect">
            <a:avLst/>
          </a:prstGeom>
        </p:spPr>
      </p:pic>
      <p:sp>
        <p:nvSpPr>
          <p:cNvPr id="3" name="TextBox 2"/>
          <p:cNvSpPr txBox="1"/>
          <p:nvPr/>
        </p:nvSpPr>
        <p:spPr>
          <a:xfrm>
            <a:off x="838200" y="1698171"/>
            <a:ext cx="3024867" cy="369332"/>
          </a:xfrm>
          <a:prstGeom prst="rect">
            <a:avLst/>
          </a:prstGeom>
          <a:noFill/>
        </p:spPr>
        <p:txBody>
          <a:bodyPr wrap="none" rtlCol="0">
            <a:spAutoFit/>
          </a:bodyPr>
          <a:lstStyle/>
          <a:p>
            <a:r>
              <a:rPr lang="en-US" dirty="0"/>
              <a:t>1. Sign in your Google account</a:t>
            </a:r>
          </a:p>
        </p:txBody>
      </p:sp>
    </p:spTree>
    <p:extLst>
      <p:ext uri="{BB962C8B-B14F-4D97-AF65-F5344CB8AC3E}">
        <p14:creationId xmlns:p14="http://schemas.microsoft.com/office/powerpoint/2010/main" val="401621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3A805-8F83-BAA0-719B-4672796FCED5}"/>
              </a:ext>
            </a:extLst>
          </p:cNvPr>
          <p:cNvSpPr>
            <a:spLocks noGrp="1"/>
          </p:cNvSpPr>
          <p:nvPr>
            <p:ph type="title"/>
          </p:nvPr>
        </p:nvSpPr>
        <p:spPr/>
        <p:txBody>
          <a:bodyPr/>
          <a:lstStyle/>
          <a:p>
            <a:r>
              <a:rPr lang="en-HK" dirty="0"/>
              <a:t>About this course</a:t>
            </a:r>
          </a:p>
        </p:txBody>
      </p:sp>
      <p:sp>
        <p:nvSpPr>
          <p:cNvPr id="3" name="内容占位符 2">
            <a:extLst>
              <a:ext uri="{FF2B5EF4-FFF2-40B4-BE49-F238E27FC236}">
                <a16:creationId xmlns:a16="http://schemas.microsoft.com/office/drawing/2014/main" id="{2446A510-FAB5-F3A7-F563-1CC1E7C0085C}"/>
              </a:ext>
            </a:extLst>
          </p:cNvPr>
          <p:cNvSpPr>
            <a:spLocks noGrp="1"/>
          </p:cNvSpPr>
          <p:nvPr>
            <p:ph idx="1"/>
          </p:nvPr>
        </p:nvSpPr>
        <p:spPr/>
        <p:txBody>
          <a:bodyPr>
            <a:normAutofit/>
          </a:bodyPr>
          <a:lstStyle/>
          <a:p>
            <a:pPr marL="0" indent="0">
              <a:buNone/>
            </a:pPr>
            <a:r>
              <a:rPr lang="en-HK" sz="3200" dirty="0"/>
              <a:t>Assessment</a:t>
            </a:r>
          </a:p>
          <a:p>
            <a:pPr lvl="1"/>
            <a:r>
              <a:rPr lang="en-HK" sz="2800" dirty="0"/>
              <a:t>Three programming assignments (65%):</a:t>
            </a:r>
          </a:p>
          <a:p>
            <a:pPr lvl="2"/>
            <a:r>
              <a:rPr lang="en-HK" sz="2400" dirty="0"/>
              <a:t>A1: 20%</a:t>
            </a:r>
          </a:p>
          <a:p>
            <a:pPr lvl="2"/>
            <a:r>
              <a:rPr lang="en-HK" sz="2400" dirty="0"/>
              <a:t>A2: 20%</a:t>
            </a:r>
          </a:p>
          <a:p>
            <a:pPr lvl="2"/>
            <a:r>
              <a:rPr lang="en-HK" sz="2400" dirty="0"/>
              <a:t>A3: 25%</a:t>
            </a:r>
          </a:p>
          <a:p>
            <a:pPr lvl="1"/>
            <a:r>
              <a:rPr lang="en-HK" sz="2800" dirty="0"/>
              <a:t>Final Exam (35%)</a:t>
            </a:r>
            <a:endParaRPr lang="en-HK" dirty="0"/>
          </a:p>
        </p:txBody>
      </p:sp>
    </p:spTree>
    <p:extLst>
      <p:ext uri="{BB962C8B-B14F-4D97-AF65-F5344CB8AC3E}">
        <p14:creationId xmlns:p14="http://schemas.microsoft.com/office/powerpoint/2010/main" val="80288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CEF5C5-C32F-47F2-B916-CE1A89563559}"/>
              </a:ext>
            </a:extLst>
          </p:cNvPr>
          <p:cNvSpPr>
            <a:spLocks noGrp="1"/>
          </p:cNvSpPr>
          <p:nvPr>
            <p:ph type="title"/>
          </p:nvPr>
        </p:nvSpPr>
        <p:spPr>
          <a:xfrm>
            <a:off x="645160" y="386080"/>
            <a:ext cx="10515600" cy="776288"/>
          </a:xfrm>
        </p:spPr>
        <p:txBody>
          <a:bodyPr>
            <a:normAutofit/>
          </a:bodyPr>
          <a:lstStyle/>
          <a:p>
            <a:r>
              <a:rPr lang="en-US" sz="2400" dirty="0"/>
              <a:t>2. Open google drive</a:t>
            </a:r>
            <a:endParaRPr lang="en-HK" sz="2400" dirty="0"/>
          </a:p>
        </p:txBody>
      </p:sp>
      <p:pic>
        <p:nvPicPr>
          <p:cNvPr id="6" name="Picture 5">
            <a:extLst>
              <a:ext uri="{FF2B5EF4-FFF2-40B4-BE49-F238E27FC236}">
                <a16:creationId xmlns:a16="http://schemas.microsoft.com/office/drawing/2014/main" id="{393CBDEC-64A7-427D-BCF8-DE2CB27E4EB8}"/>
              </a:ext>
            </a:extLst>
          </p:cNvPr>
          <p:cNvPicPr>
            <a:picLocks noChangeAspect="1"/>
          </p:cNvPicPr>
          <p:nvPr/>
        </p:nvPicPr>
        <p:blipFill>
          <a:blip r:embed="rId2"/>
          <a:stretch>
            <a:fillRect/>
          </a:stretch>
        </p:blipFill>
        <p:spPr>
          <a:xfrm>
            <a:off x="711200" y="1072658"/>
            <a:ext cx="11003280" cy="5488973"/>
          </a:xfrm>
          <a:prstGeom prst="rect">
            <a:avLst/>
          </a:prstGeom>
        </p:spPr>
      </p:pic>
      <p:sp>
        <p:nvSpPr>
          <p:cNvPr id="7" name="Oval 6">
            <a:extLst>
              <a:ext uri="{FF2B5EF4-FFF2-40B4-BE49-F238E27FC236}">
                <a16:creationId xmlns:a16="http://schemas.microsoft.com/office/drawing/2014/main" id="{9455D17B-E00A-4D1E-95CD-7E939389721B}"/>
              </a:ext>
            </a:extLst>
          </p:cNvPr>
          <p:cNvSpPr/>
          <p:nvPr/>
        </p:nvSpPr>
        <p:spPr>
          <a:xfrm>
            <a:off x="10607040" y="1249680"/>
            <a:ext cx="721360" cy="776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099D50CC-6D65-4EE2-9C73-94780D86A3EC}"/>
              </a:ext>
            </a:extLst>
          </p:cNvPr>
          <p:cNvSpPr/>
          <p:nvPr/>
        </p:nvSpPr>
        <p:spPr>
          <a:xfrm>
            <a:off x="9773920" y="4907280"/>
            <a:ext cx="721360" cy="776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61702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E37BB-9E2F-4EF5-925D-C6CD164245EC}"/>
              </a:ext>
            </a:extLst>
          </p:cNvPr>
          <p:cNvPicPr>
            <a:picLocks noChangeAspect="1"/>
          </p:cNvPicPr>
          <p:nvPr/>
        </p:nvPicPr>
        <p:blipFill>
          <a:blip r:embed="rId2"/>
          <a:stretch>
            <a:fillRect/>
          </a:stretch>
        </p:blipFill>
        <p:spPr>
          <a:xfrm>
            <a:off x="1318436" y="1043916"/>
            <a:ext cx="10873563" cy="5428365"/>
          </a:xfrm>
          <a:prstGeom prst="rect">
            <a:avLst/>
          </a:prstGeom>
        </p:spPr>
      </p:pic>
      <p:sp>
        <p:nvSpPr>
          <p:cNvPr id="6" name="TextBox 5">
            <a:extLst>
              <a:ext uri="{FF2B5EF4-FFF2-40B4-BE49-F238E27FC236}">
                <a16:creationId xmlns:a16="http://schemas.microsoft.com/office/drawing/2014/main" id="{C1CF5A74-3409-43B4-92FE-F59F42E59F1A}"/>
              </a:ext>
            </a:extLst>
          </p:cNvPr>
          <p:cNvSpPr txBox="1"/>
          <p:nvPr/>
        </p:nvSpPr>
        <p:spPr>
          <a:xfrm>
            <a:off x="685799" y="505046"/>
            <a:ext cx="3333307" cy="461665"/>
          </a:xfrm>
          <a:prstGeom prst="rect">
            <a:avLst/>
          </a:prstGeom>
          <a:noFill/>
        </p:spPr>
        <p:txBody>
          <a:bodyPr wrap="square" rtlCol="0">
            <a:spAutoFit/>
          </a:bodyPr>
          <a:lstStyle/>
          <a:p>
            <a:r>
              <a:rPr lang="en-US" sz="2400" dirty="0"/>
              <a:t>3. Create  a folder</a:t>
            </a:r>
            <a:endParaRPr lang="en-HK" sz="2400" dirty="0"/>
          </a:p>
        </p:txBody>
      </p:sp>
    </p:spTree>
    <p:extLst>
      <p:ext uri="{BB962C8B-B14F-4D97-AF65-F5344CB8AC3E}">
        <p14:creationId xmlns:p14="http://schemas.microsoft.com/office/powerpoint/2010/main" val="6188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2B4E8-99A0-4049-B009-87859F45C27F}"/>
              </a:ext>
            </a:extLst>
          </p:cNvPr>
          <p:cNvPicPr>
            <a:picLocks noChangeAspect="1"/>
          </p:cNvPicPr>
          <p:nvPr/>
        </p:nvPicPr>
        <p:blipFill>
          <a:blip r:embed="rId2"/>
          <a:stretch>
            <a:fillRect/>
          </a:stretch>
        </p:blipFill>
        <p:spPr>
          <a:xfrm>
            <a:off x="1249577" y="1135860"/>
            <a:ext cx="8087464" cy="5722140"/>
          </a:xfrm>
          <a:prstGeom prst="rect">
            <a:avLst/>
          </a:prstGeom>
        </p:spPr>
      </p:pic>
      <p:sp>
        <p:nvSpPr>
          <p:cNvPr id="6" name="TextBox 5">
            <a:extLst>
              <a:ext uri="{FF2B5EF4-FFF2-40B4-BE49-F238E27FC236}">
                <a16:creationId xmlns:a16="http://schemas.microsoft.com/office/drawing/2014/main" id="{BF12BBAC-FD1D-4080-8449-CF299CB3DFE3}"/>
              </a:ext>
            </a:extLst>
          </p:cNvPr>
          <p:cNvSpPr txBox="1"/>
          <p:nvPr/>
        </p:nvSpPr>
        <p:spPr>
          <a:xfrm>
            <a:off x="685799" y="505046"/>
            <a:ext cx="7147561" cy="461665"/>
          </a:xfrm>
          <a:prstGeom prst="rect">
            <a:avLst/>
          </a:prstGeom>
          <a:noFill/>
        </p:spPr>
        <p:txBody>
          <a:bodyPr wrap="square" rtlCol="0">
            <a:spAutoFit/>
          </a:bodyPr>
          <a:lstStyle/>
          <a:p>
            <a:r>
              <a:rPr lang="en-US" sz="2400" dirty="0"/>
              <a:t>4. Move to that folder, and create a new “</a:t>
            </a:r>
            <a:r>
              <a:rPr lang="en-US" sz="2400" dirty="0" err="1"/>
              <a:t>Colab</a:t>
            </a:r>
            <a:r>
              <a:rPr lang="en-US" sz="2400" dirty="0"/>
              <a:t>” page</a:t>
            </a:r>
            <a:endParaRPr lang="en-HK" sz="2400" dirty="0"/>
          </a:p>
        </p:txBody>
      </p:sp>
    </p:spTree>
    <p:extLst>
      <p:ext uri="{BB962C8B-B14F-4D97-AF65-F5344CB8AC3E}">
        <p14:creationId xmlns:p14="http://schemas.microsoft.com/office/powerpoint/2010/main" val="96195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E0CDC-31A1-418F-BCEF-091476FE0B83}"/>
              </a:ext>
            </a:extLst>
          </p:cNvPr>
          <p:cNvPicPr>
            <a:picLocks noChangeAspect="1"/>
          </p:cNvPicPr>
          <p:nvPr/>
        </p:nvPicPr>
        <p:blipFill>
          <a:blip r:embed="rId2"/>
          <a:stretch>
            <a:fillRect/>
          </a:stretch>
        </p:blipFill>
        <p:spPr>
          <a:xfrm>
            <a:off x="237307" y="423443"/>
            <a:ext cx="11717385" cy="6011114"/>
          </a:xfrm>
          <a:prstGeom prst="rect">
            <a:avLst/>
          </a:prstGeom>
        </p:spPr>
      </p:pic>
      <p:sp>
        <p:nvSpPr>
          <p:cNvPr id="4" name="TextBox 3">
            <a:extLst>
              <a:ext uri="{FF2B5EF4-FFF2-40B4-BE49-F238E27FC236}">
                <a16:creationId xmlns:a16="http://schemas.microsoft.com/office/drawing/2014/main" id="{2207B1E9-FD9C-4DBD-B586-60B6D93B739C}"/>
              </a:ext>
            </a:extLst>
          </p:cNvPr>
          <p:cNvSpPr txBox="1"/>
          <p:nvPr/>
        </p:nvSpPr>
        <p:spPr>
          <a:xfrm>
            <a:off x="237307" y="423443"/>
            <a:ext cx="7147561" cy="461665"/>
          </a:xfrm>
          <a:prstGeom prst="rect">
            <a:avLst/>
          </a:prstGeom>
          <a:solidFill>
            <a:schemeClr val="bg1"/>
          </a:solidFill>
        </p:spPr>
        <p:txBody>
          <a:bodyPr wrap="square" rtlCol="0">
            <a:spAutoFit/>
          </a:bodyPr>
          <a:lstStyle/>
          <a:p>
            <a:r>
              <a:rPr lang="en-US" sz="2400" dirty="0"/>
              <a:t>4. You can input your program now</a:t>
            </a:r>
            <a:endParaRPr lang="en-HK" sz="2400" dirty="0"/>
          </a:p>
        </p:txBody>
      </p:sp>
    </p:spTree>
    <p:extLst>
      <p:ext uri="{BB962C8B-B14F-4D97-AF65-F5344CB8AC3E}">
        <p14:creationId xmlns:p14="http://schemas.microsoft.com/office/powerpoint/2010/main" val="380920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D9331-00F6-250C-EBBA-44340360B387}"/>
              </a:ext>
            </a:extLst>
          </p:cNvPr>
          <p:cNvPicPr>
            <a:picLocks noChangeAspect="1"/>
          </p:cNvPicPr>
          <p:nvPr/>
        </p:nvPicPr>
        <p:blipFill>
          <a:blip r:embed="rId2"/>
          <a:stretch>
            <a:fillRect/>
          </a:stretch>
        </p:blipFill>
        <p:spPr>
          <a:xfrm>
            <a:off x="1046699" y="3181873"/>
            <a:ext cx="6424956" cy="3127131"/>
          </a:xfrm>
          <a:prstGeom prst="rect">
            <a:avLst/>
          </a:prstGeom>
        </p:spPr>
      </p:pic>
      <p:sp>
        <p:nvSpPr>
          <p:cNvPr id="4" name="TextBox 3">
            <a:extLst>
              <a:ext uri="{FF2B5EF4-FFF2-40B4-BE49-F238E27FC236}">
                <a16:creationId xmlns:a16="http://schemas.microsoft.com/office/drawing/2014/main" id="{C0051470-0C69-12B4-1438-F8E7EDBA7E90}"/>
              </a:ext>
            </a:extLst>
          </p:cNvPr>
          <p:cNvSpPr txBox="1"/>
          <p:nvPr/>
        </p:nvSpPr>
        <p:spPr>
          <a:xfrm>
            <a:off x="806245" y="814852"/>
            <a:ext cx="6905865" cy="584775"/>
          </a:xfrm>
          <a:prstGeom prst="rect">
            <a:avLst/>
          </a:prstGeom>
          <a:noFill/>
        </p:spPr>
        <p:txBody>
          <a:bodyPr wrap="none" rtlCol="0">
            <a:spAutoFit/>
          </a:bodyPr>
          <a:lstStyle/>
          <a:p>
            <a:r>
              <a:rPr lang="en-US" sz="3200" dirty="0">
                <a:solidFill>
                  <a:schemeClr val="accent1"/>
                </a:solidFill>
              </a:rPr>
              <a:t>How to install package when using </a:t>
            </a:r>
            <a:r>
              <a:rPr lang="en-US" sz="3200" dirty="0" err="1">
                <a:solidFill>
                  <a:schemeClr val="accent1"/>
                </a:solidFill>
              </a:rPr>
              <a:t>colab</a:t>
            </a:r>
            <a:endParaRPr lang="en-HK" sz="3200" dirty="0">
              <a:solidFill>
                <a:schemeClr val="accent1"/>
              </a:solidFill>
            </a:endParaRPr>
          </a:p>
        </p:txBody>
      </p:sp>
      <p:sp>
        <p:nvSpPr>
          <p:cNvPr id="5" name="Oval 4">
            <a:extLst>
              <a:ext uri="{FF2B5EF4-FFF2-40B4-BE49-F238E27FC236}">
                <a16:creationId xmlns:a16="http://schemas.microsoft.com/office/drawing/2014/main" id="{79F5027E-52F3-CF8B-CB2E-85D15423C28F}"/>
              </a:ext>
            </a:extLst>
          </p:cNvPr>
          <p:cNvSpPr/>
          <p:nvPr/>
        </p:nvSpPr>
        <p:spPr>
          <a:xfrm>
            <a:off x="1046699" y="3052006"/>
            <a:ext cx="2041035" cy="7304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 name="TextBox 1">
            <a:extLst>
              <a:ext uri="{FF2B5EF4-FFF2-40B4-BE49-F238E27FC236}">
                <a16:creationId xmlns:a16="http://schemas.microsoft.com/office/drawing/2014/main" id="{2E4DF089-DF92-1D92-414D-E6492D9940AD}"/>
              </a:ext>
            </a:extLst>
          </p:cNvPr>
          <p:cNvSpPr txBox="1"/>
          <p:nvPr/>
        </p:nvSpPr>
        <p:spPr>
          <a:xfrm>
            <a:off x="806245" y="1505920"/>
            <a:ext cx="10044737" cy="1569660"/>
          </a:xfrm>
          <a:prstGeom prst="rect">
            <a:avLst/>
          </a:prstGeom>
          <a:noFill/>
        </p:spPr>
        <p:txBody>
          <a:bodyPr wrap="none" rtlCol="0">
            <a:spAutoFit/>
          </a:bodyPr>
          <a:lstStyle/>
          <a:p>
            <a:r>
              <a:rPr lang="en-HK" sz="2400" dirty="0"/>
              <a:t>Like Anaconda, </a:t>
            </a:r>
            <a:r>
              <a:rPr lang="en-HK" sz="2400" dirty="0" err="1"/>
              <a:t>colab</a:t>
            </a:r>
            <a:r>
              <a:rPr lang="en-HK" sz="2400" dirty="0"/>
              <a:t> has pre-installed many popular libraries and packages like</a:t>
            </a:r>
          </a:p>
          <a:p>
            <a:r>
              <a:rPr lang="en-HK" sz="2400" dirty="0" err="1"/>
              <a:t>numpy</a:t>
            </a:r>
            <a:r>
              <a:rPr lang="en-HK" sz="2400" dirty="0"/>
              <a:t>, panda and matplotlib.  For other packages, you can use the command</a:t>
            </a:r>
          </a:p>
          <a:p>
            <a:r>
              <a:rPr lang="en-HK" sz="2400" dirty="0">
                <a:solidFill>
                  <a:schemeClr val="accent2"/>
                </a:solidFill>
              </a:rPr>
              <a:t>pip</a:t>
            </a:r>
            <a:r>
              <a:rPr lang="en-HK" sz="2400" dirty="0"/>
              <a:t> to install those packages from Python Package Index.</a:t>
            </a:r>
          </a:p>
          <a:p>
            <a:r>
              <a:rPr lang="en-HK" sz="2400" dirty="0"/>
              <a:t>For example,</a:t>
            </a:r>
          </a:p>
        </p:txBody>
      </p:sp>
    </p:spTree>
    <p:extLst>
      <p:ext uri="{BB962C8B-B14F-4D97-AF65-F5344CB8AC3E}">
        <p14:creationId xmlns:p14="http://schemas.microsoft.com/office/powerpoint/2010/main" val="1167417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7F86-D967-4E0F-8ED3-9C5711627C0D}"/>
              </a:ext>
            </a:extLst>
          </p:cNvPr>
          <p:cNvSpPr>
            <a:spLocks noGrp="1"/>
          </p:cNvSpPr>
          <p:nvPr>
            <p:ph type="title"/>
          </p:nvPr>
        </p:nvSpPr>
        <p:spPr/>
        <p:txBody>
          <a:bodyPr/>
          <a:lstStyle/>
          <a:p>
            <a:r>
              <a:rPr lang="en-US" dirty="0"/>
              <a:t>What’s next?</a:t>
            </a:r>
            <a:endParaRPr lang="en-HK" dirty="0"/>
          </a:p>
        </p:txBody>
      </p:sp>
      <p:sp>
        <p:nvSpPr>
          <p:cNvPr id="3" name="Text Placeholder 2">
            <a:extLst>
              <a:ext uri="{FF2B5EF4-FFF2-40B4-BE49-F238E27FC236}">
                <a16:creationId xmlns:a16="http://schemas.microsoft.com/office/drawing/2014/main" id="{064C0E65-1355-47C0-A64A-3B18824F54EF}"/>
              </a:ext>
            </a:extLst>
          </p:cNvPr>
          <p:cNvSpPr>
            <a:spLocks noGrp="1"/>
          </p:cNvSpPr>
          <p:nvPr>
            <p:ph idx="1"/>
          </p:nvPr>
        </p:nvSpPr>
        <p:spPr/>
        <p:txBody>
          <a:bodyPr>
            <a:normAutofit/>
          </a:bodyPr>
          <a:lstStyle/>
          <a:p>
            <a:r>
              <a:rPr lang="en-US" sz="3200" dirty="0"/>
              <a:t>We will now cover some basic background:</a:t>
            </a:r>
          </a:p>
          <a:p>
            <a:pPr lvl="1"/>
            <a:r>
              <a:rPr lang="en-US" sz="2800" dirty="0"/>
              <a:t>Advanced Python</a:t>
            </a:r>
          </a:p>
          <a:p>
            <a:pPr lvl="1"/>
            <a:r>
              <a:rPr lang="en-US" sz="2800" dirty="0" err="1"/>
              <a:t>Numpy</a:t>
            </a:r>
            <a:endParaRPr lang="en-US" sz="2800" dirty="0"/>
          </a:p>
          <a:p>
            <a:pPr lvl="1"/>
            <a:r>
              <a:rPr lang="en-US" sz="2800" dirty="0"/>
              <a:t>Pandas</a:t>
            </a:r>
          </a:p>
          <a:p>
            <a:pPr lvl="1"/>
            <a:r>
              <a:rPr lang="en-US" sz="2800" dirty="0"/>
              <a:t>Machine Learning basics</a:t>
            </a:r>
          </a:p>
          <a:p>
            <a:r>
              <a:rPr lang="en-US" sz="3200" dirty="0">
                <a:solidFill>
                  <a:srgbClr val="FF0000"/>
                </a:solidFill>
              </a:rPr>
              <a:t>Important</a:t>
            </a:r>
            <a:r>
              <a:rPr lang="en-US" sz="3200" dirty="0"/>
              <a:t>: You need to know how to program in Python.  This course will not teach Python basics.</a:t>
            </a:r>
          </a:p>
        </p:txBody>
      </p:sp>
    </p:spTree>
    <p:extLst>
      <p:ext uri="{BB962C8B-B14F-4D97-AF65-F5344CB8AC3E}">
        <p14:creationId xmlns:p14="http://schemas.microsoft.com/office/powerpoint/2010/main" val="3974991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E3812-7559-46B1-BD20-D7F3EDE73D38}"/>
              </a:ext>
            </a:extLst>
          </p:cNvPr>
          <p:cNvSpPr>
            <a:spLocks noGrp="1"/>
          </p:cNvSpPr>
          <p:nvPr>
            <p:ph type="title"/>
          </p:nvPr>
        </p:nvSpPr>
        <p:spPr/>
        <p:txBody>
          <a:bodyPr/>
          <a:lstStyle/>
          <a:p>
            <a:r>
              <a:rPr lang="en-HK" dirty="0"/>
              <a:t>Advanced Python: Classes and Objects</a:t>
            </a:r>
          </a:p>
        </p:txBody>
      </p:sp>
      <p:sp>
        <p:nvSpPr>
          <p:cNvPr id="4" name="Content Placeholder 3">
            <a:extLst>
              <a:ext uri="{FF2B5EF4-FFF2-40B4-BE49-F238E27FC236}">
                <a16:creationId xmlns:a16="http://schemas.microsoft.com/office/drawing/2014/main" id="{337E04F8-25AB-ACA7-E910-20A93EE6F382}"/>
              </a:ext>
            </a:extLst>
          </p:cNvPr>
          <p:cNvSpPr>
            <a:spLocks noGrp="1"/>
          </p:cNvSpPr>
          <p:nvPr>
            <p:ph idx="1"/>
          </p:nvPr>
        </p:nvSpPr>
        <p:spPr/>
        <p:txBody>
          <a:bodyPr/>
          <a:lstStyle/>
          <a:p>
            <a:r>
              <a:rPr lang="en-HK" sz="3600" dirty="0"/>
              <a:t>Python is an object-oriented programming language.</a:t>
            </a:r>
          </a:p>
          <a:p>
            <a:r>
              <a:rPr lang="en-HK" sz="3600" dirty="0"/>
              <a:t>The machine language packages available in popular libraries such as Scikit-learn and </a:t>
            </a:r>
            <a:r>
              <a:rPr lang="en-HK" sz="3600" dirty="0" err="1"/>
              <a:t>Tensorflow</a:t>
            </a:r>
            <a:r>
              <a:rPr lang="en-HK" sz="3600" dirty="0"/>
              <a:t> are all implemented using classes and objects.</a:t>
            </a:r>
          </a:p>
          <a:p>
            <a:pPr marL="0" indent="0">
              <a:buNone/>
            </a:pPr>
            <a:endParaRPr lang="en-HK" dirty="0"/>
          </a:p>
        </p:txBody>
      </p:sp>
      <p:sp>
        <p:nvSpPr>
          <p:cNvPr id="2" name="Slide Number Placeholder 1">
            <a:extLst>
              <a:ext uri="{FF2B5EF4-FFF2-40B4-BE49-F238E27FC236}">
                <a16:creationId xmlns:a16="http://schemas.microsoft.com/office/drawing/2014/main" id="{24F8601B-9956-33CF-0D88-7E0AE1C8DC4F}"/>
              </a:ext>
            </a:extLst>
          </p:cNvPr>
          <p:cNvSpPr>
            <a:spLocks noGrp="1"/>
          </p:cNvSpPr>
          <p:nvPr>
            <p:ph type="sldNum" sz="quarter" idx="12"/>
          </p:nvPr>
        </p:nvSpPr>
        <p:spPr/>
        <p:txBody>
          <a:bodyPr/>
          <a:lstStyle/>
          <a:p>
            <a:fld id="{81B3A8E7-0AD1-4B48-83E8-08BF0BD63A5E}" type="slidenum">
              <a:rPr lang="en-HK" smtClean="0"/>
              <a:t>36</a:t>
            </a:fld>
            <a:endParaRPr lang="en-HK"/>
          </a:p>
        </p:txBody>
      </p:sp>
    </p:spTree>
    <p:extLst>
      <p:ext uri="{BB962C8B-B14F-4D97-AF65-F5344CB8AC3E}">
        <p14:creationId xmlns:p14="http://schemas.microsoft.com/office/powerpoint/2010/main" val="363123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E3812-7559-46B1-BD20-D7F3EDE73D38}"/>
              </a:ext>
            </a:extLst>
          </p:cNvPr>
          <p:cNvSpPr>
            <a:spLocks noGrp="1"/>
          </p:cNvSpPr>
          <p:nvPr>
            <p:ph type="title"/>
          </p:nvPr>
        </p:nvSpPr>
        <p:spPr/>
        <p:txBody>
          <a:bodyPr/>
          <a:lstStyle/>
          <a:p>
            <a:r>
              <a:rPr lang="en-HK" dirty="0"/>
              <a:t>Classes and Objects in Python</a:t>
            </a:r>
          </a:p>
        </p:txBody>
      </p:sp>
      <p:sp>
        <p:nvSpPr>
          <p:cNvPr id="4" name="Content Placeholder 3">
            <a:extLst>
              <a:ext uri="{FF2B5EF4-FFF2-40B4-BE49-F238E27FC236}">
                <a16:creationId xmlns:a16="http://schemas.microsoft.com/office/drawing/2014/main" id="{337E04F8-25AB-ACA7-E910-20A93EE6F382}"/>
              </a:ext>
            </a:extLst>
          </p:cNvPr>
          <p:cNvSpPr>
            <a:spLocks noGrp="1"/>
          </p:cNvSpPr>
          <p:nvPr>
            <p:ph idx="1"/>
          </p:nvPr>
        </p:nvSpPr>
        <p:spPr/>
        <p:txBody>
          <a:bodyPr>
            <a:normAutofit/>
          </a:bodyPr>
          <a:lstStyle/>
          <a:p>
            <a:r>
              <a:rPr lang="en-HK" sz="3600" dirty="0"/>
              <a:t>Classes are the blueprint/recipe for object creation.</a:t>
            </a:r>
          </a:p>
          <a:p>
            <a:r>
              <a:rPr lang="en-HK" sz="3600" dirty="0"/>
              <a:t>Basically, classes are composed of two things:</a:t>
            </a:r>
          </a:p>
          <a:p>
            <a:pPr lvl="1"/>
            <a:r>
              <a:rPr lang="en-HK" sz="3200" dirty="0"/>
              <a:t>Attributes: They are “variables” used to store date</a:t>
            </a:r>
          </a:p>
          <a:p>
            <a:pPr lvl="1"/>
            <a:r>
              <a:rPr lang="en-HK" sz="3200" dirty="0"/>
              <a:t>Methods: They are functions defined within class.</a:t>
            </a:r>
          </a:p>
          <a:p>
            <a:r>
              <a:rPr lang="en-HK" sz="3600" dirty="0"/>
              <a:t>Objects are instances of classes.</a:t>
            </a:r>
          </a:p>
        </p:txBody>
      </p:sp>
      <p:sp>
        <p:nvSpPr>
          <p:cNvPr id="2" name="Slide Number Placeholder 1">
            <a:extLst>
              <a:ext uri="{FF2B5EF4-FFF2-40B4-BE49-F238E27FC236}">
                <a16:creationId xmlns:a16="http://schemas.microsoft.com/office/drawing/2014/main" id="{24F8601B-9956-33CF-0D88-7E0AE1C8DC4F}"/>
              </a:ext>
            </a:extLst>
          </p:cNvPr>
          <p:cNvSpPr>
            <a:spLocks noGrp="1"/>
          </p:cNvSpPr>
          <p:nvPr>
            <p:ph type="sldNum" sz="quarter" idx="12"/>
          </p:nvPr>
        </p:nvSpPr>
        <p:spPr/>
        <p:txBody>
          <a:bodyPr/>
          <a:lstStyle/>
          <a:p>
            <a:fld id="{81B3A8E7-0AD1-4B48-83E8-08BF0BD63A5E}" type="slidenum">
              <a:rPr lang="en-HK" smtClean="0"/>
              <a:t>37</a:t>
            </a:fld>
            <a:endParaRPr lang="en-HK"/>
          </a:p>
        </p:txBody>
      </p:sp>
    </p:spTree>
    <p:extLst>
      <p:ext uri="{BB962C8B-B14F-4D97-AF65-F5344CB8AC3E}">
        <p14:creationId xmlns:p14="http://schemas.microsoft.com/office/powerpoint/2010/main" val="2004073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12486-8B4D-3FD5-9903-168439DCC2AF}"/>
              </a:ext>
            </a:extLst>
          </p:cNvPr>
          <p:cNvSpPr>
            <a:spLocks noGrp="1"/>
          </p:cNvSpPr>
          <p:nvPr>
            <p:ph type="title"/>
          </p:nvPr>
        </p:nvSpPr>
        <p:spPr/>
        <p:txBody>
          <a:bodyPr>
            <a:normAutofit/>
          </a:bodyPr>
          <a:lstStyle/>
          <a:p>
            <a:r>
              <a:rPr lang="en-HK" sz="4000" dirty="0"/>
              <a:t>An example: a simple class </a:t>
            </a:r>
            <a:r>
              <a:rPr lang="en-HK" sz="4000" dirty="0">
                <a:solidFill>
                  <a:schemeClr val="bg1">
                    <a:lumMod val="85000"/>
                  </a:schemeClr>
                </a:solidFill>
              </a:rPr>
              <a:t>(</a:t>
            </a:r>
            <a:r>
              <a:rPr lang="en-HK" sz="4000" dirty="0" err="1">
                <a:solidFill>
                  <a:schemeClr val="bg1">
                    <a:lumMod val="85000"/>
                  </a:schemeClr>
                </a:solidFill>
              </a:rPr>
              <a:t>simple_class.jpynb</a:t>
            </a:r>
            <a:r>
              <a:rPr lang="en-HK" sz="4000" dirty="0">
                <a:solidFill>
                  <a:schemeClr val="bg1">
                    <a:lumMod val="85000"/>
                  </a:schemeClr>
                </a:solidFill>
              </a:rPr>
              <a:t>)</a:t>
            </a:r>
          </a:p>
        </p:txBody>
      </p:sp>
      <p:sp>
        <p:nvSpPr>
          <p:cNvPr id="2" name="Slide Number Placeholder 1">
            <a:extLst>
              <a:ext uri="{FF2B5EF4-FFF2-40B4-BE49-F238E27FC236}">
                <a16:creationId xmlns:a16="http://schemas.microsoft.com/office/drawing/2014/main" id="{5E60CBA4-D6F2-ED71-9F33-ADD6608A510E}"/>
              </a:ext>
            </a:extLst>
          </p:cNvPr>
          <p:cNvSpPr>
            <a:spLocks noGrp="1"/>
          </p:cNvSpPr>
          <p:nvPr>
            <p:ph type="sldNum" sz="quarter" idx="12"/>
          </p:nvPr>
        </p:nvSpPr>
        <p:spPr/>
        <p:txBody>
          <a:bodyPr/>
          <a:lstStyle/>
          <a:p>
            <a:fld id="{81B3A8E7-0AD1-4B48-83E8-08BF0BD63A5E}" type="slidenum">
              <a:rPr lang="en-HK" smtClean="0"/>
              <a:t>38</a:t>
            </a:fld>
            <a:endParaRPr lang="en-HK"/>
          </a:p>
        </p:txBody>
      </p:sp>
      <p:pic>
        <p:nvPicPr>
          <p:cNvPr id="6" name="Picture 5">
            <a:extLst>
              <a:ext uri="{FF2B5EF4-FFF2-40B4-BE49-F238E27FC236}">
                <a16:creationId xmlns:a16="http://schemas.microsoft.com/office/drawing/2014/main" id="{5EDB2F38-79FC-036D-CBEE-BBF9CDAA8E8E}"/>
              </a:ext>
            </a:extLst>
          </p:cNvPr>
          <p:cNvPicPr>
            <a:picLocks noChangeAspect="1"/>
          </p:cNvPicPr>
          <p:nvPr/>
        </p:nvPicPr>
        <p:blipFill>
          <a:blip r:embed="rId2"/>
          <a:stretch>
            <a:fillRect/>
          </a:stretch>
        </p:blipFill>
        <p:spPr>
          <a:xfrm>
            <a:off x="838200" y="1542119"/>
            <a:ext cx="4588565" cy="5129045"/>
          </a:xfrm>
          <a:prstGeom prst="rect">
            <a:avLst/>
          </a:prstGeom>
        </p:spPr>
      </p:pic>
    </p:spTree>
    <p:extLst>
      <p:ext uri="{BB962C8B-B14F-4D97-AF65-F5344CB8AC3E}">
        <p14:creationId xmlns:p14="http://schemas.microsoft.com/office/powerpoint/2010/main" val="3444798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12486-8B4D-3FD5-9903-168439DCC2AF}"/>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5E60CBA4-D6F2-ED71-9F33-ADD6608A510E}"/>
              </a:ext>
            </a:extLst>
          </p:cNvPr>
          <p:cNvSpPr>
            <a:spLocks noGrp="1"/>
          </p:cNvSpPr>
          <p:nvPr>
            <p:ph type="sldNum" sz="quarter" idx="12"/>
          </p:nvPr>
        </p:nvSpPr>
        <p:spPr/>
        <p:txBody>
          <a:bodyPr/>
          <a:lstStyle/>
          <a:p>
            <a:fld id="{81B3A8E7-0AD1-4B48-83E8-08BF0BD63A5E}" type="slidenum">
              <a:rPr lang="en-HK" smtClean="0"/>
              <a:t>39</a:t>
            </a:fld>
            <a:endParaRPr lang="en-HK"/>
          </a:p>
        </p:txBody>
      </p:sp>
      <p:pic>
        <p:nvPicPr>
          <p:cNvPr id="6" name="Picture 5">
            <a:extLst>
              <a:ext uri="{FF2B5EF4-FFF2-40B4-BE49-F238E27FC236}">
                <a16:creationId xmlns:a16="http://schemas.microsoft.com/office/drawing/2014/main" id="{5EDB2F38-79FC-036D-CBEE-BBF9CDAA8E8E}"/>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Oval 3">
            <a:extLst>
              <a:ext uri="{FF2B5EF4-FFF2-40B4-BE49-F238E27FC236}">
                <a16:creationId xmlns:a16="http://schemas.microsoft.com/office/drawing/2014/main" id="{4E08D209-B12E-C0EE-82D3-C7892743A4F8}"/>
              </a:ext>
            </a:extLst>
          </p:cNvPr>
          <p:cNvSpPr/>
          <p:nvPr/>
        </p:nvSpPr>
        <p:spPr>
          <a:xfrm>
            <a:off x="1779104" y="1542119"/>
            <a:ext cx="1162879" cy="4755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7" name="Straight Arrow Connector 6">
            <a:extLst>
              <a:ext uri="{FF2B5EF4-FFF2-40B4-BE49-F238E27FC236}">
                <a16:creationId xmlns:a16="http://schemas.microsoft.com/office/drawing/2014/main" id="{180A41B0-61A5-C5DD-FA51-5894B42D8560}"/>
              </a:ext>
            </a:extLst>
          </p:cNvPr>
          <p:cNvCxnSpPr/>
          <p:nvPr/>
        </p:nvCxnSpPr>
        <p:spPr>
          <a:xfrm flipH="1">
            <a:off x="3150704" y="1858617"/>
            <a:ext cx="4084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734355-6F61-A325-E6E4-64F90E92AC24}"/>
              </a:ext>
            </a:extLst>
          </p:cNvPr>
          <p:cNvSpPr txBox="1"/>
          <p:nvPr/>
        </p:nvSpPr>
        <p:spPr>
          <a:xfrm>
            <a:off x="7235687" y="1589987"/>
            <a:ext cx="2400016" cy="461665"/>
          </a:xfrm>
          <a:prstGeom prst="rect">
            <a:avLst/>
          </a:prstGeom>
          <a:noFill/>
        </p:spPr>
        <p:txBody>
          <a:bodyPr wrap="none" rtlCol="0">
            <a:spAutoFit/>
          </a:bodyPr>
          <a:lstStyle/>
          <a:p>
            <a:r>
              <a:rPr lang="en-HK" sz="2400" dirty="0"/>
              <a:t>Name of the class</a:t>
            </a:r>
          </a:p>
        </p:txBody>
      </p:sp>
      <p:cxnSp>
        <p:nvCxnSpPr>
          <p:cNvPr id="10" name="Straight Arrow Connector 9">
            <a:extLst>
              <a:ext uri="{FF2B5EF4-FFF2-40B4-BE49-F238E27FC236}">
                <a16:creationId xmlns:a16="http://schemas.microsoft.com/office/drawing/2014/main" id="{29E2B696-BDAD-6574-4204-A625770A19A8}"/>
              </a:ext>
            </a:extLst>
          </p:cNvPr>
          <p:cNvCxnSpPr>
            <a:cxnSpLocks/>
          </p:cNvCxnSpPr>
          <p:nvPr/>
        </p:nvCxnSpPr>
        <p:spPr>
          <a:xfrm flipH="1" flipV="1">
            <a:off x="3132482" y="2295938"/>
            <a:ext cx="3586922" cy="103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0FD6CC-8B35-E7E4-C623-99626DE989E1}"/>
              </a:ext>
            </a:extLst>
          </p:cNvPr>
          <p:cNvSpPr txBox="1"/>
          <p:nvPr/>
        </p:nvSpPr>
        <p:spPr>
          <a:xfrm>
            <a:off x="6926470" y="2734868"/>
            <a:ext cx="5098832" cy="1200329"/>
          </a:xfrm>
          <a:prstGeom prst="rect">
            <a:avLst/>
          </a:prstGeom>
          <a:noFill/>
        </p:spPr>
        <p:txBody>
          <a:bodyPr wrap="none" rtlCol="0">
            <a:spAutoFit/>
          </a:bodyPr>
          <a:lstStyle/>
          <a:p>
            <a:r>
              <a:rPr lang="en-HK" sz="2400" dirty="0"/>
              <a:t>The __</a:t>
            </a:r>
            <a:r>
              <a:rPr lang="en-HK" sz="2400" dirty="0" err="1"/>
              <a:t>init</a:t>
            </a:r>
            <a:r>
              <a:rPr lang="en-HK" sz="2400" dirty="0"/>
              <a:t>__ function is </a:t>
            </a:r>
            <a:r>
              <a:rPr lang="en-HK" sz="2400" dirty="0">
                <a:solidFill>
                  <a:srgbClr val="FF0000"/>
                </a:solidFill>
              </a:rPr>
              <a:t>compulsory</a:t>
            </a:r>
            <a:r>
              <a:rPr lang="en-HK" sz="2400" dirty="0"/>
              <a:t>.  It </a:t>
            </a:r>
          </a:p>
          <a:p>
            <a:r>
              <a:rPr lang="en-HK" sz="2400" dirty="0"/>
              <a:t>is called every time a new object of this</a:t>
            </a:r>
          </a:p>
          <a:p>
            <a:r>
              <a:rPr lang="en-HK" sz="2400" dirty="0"/>
              <a:t>class is created.</a:t>
            </a:r>
          </a:p>
        </p:txBody>
      </p:sp>
    </p:spTree>
    <p:extLst>
      <p:ext uri="{BB962C8B-B14F-4D97-AF65-F5344CB8AC3E}">
        <p14:creationId xmlns:p14="http://schemas.microsoft.com/office/powerpoint/2010/main" val="256191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4AC7-6A27-4606-95A2-E67879D1D56F}"/>
              </a:ext>
            </a:extLst>
          </p:cNvPr>
          <p:cNvSpPr>
            <a:spLocks noGrp="1"/>
          </p:cNvSpPr>
          <p:nvPr>
            <p:ph type="title"/>
          </p:nvPr>
        </p:nvSpPr>
        <p:spPr/>
        <p:txBody>
          <a:bodyPr/>
          <a:lstStyle/>
          <a:p>
            <a:r>
              <a:rPr lang="en-US" dirty="0"/>
              <a:t>Topics to be covered  </a:t>
            </a:r>
            <a:endParaRPr lang="en-HK" dirty="0"/>
          </a:p>
        </p:txBody>
      </p:sp>
      <p:sp>
        <p:nvSpPr>
          <p:cNvPr id="3" name="Text Placeholder 2">
            <a:extLst>
              <a:ext uri="{FF2B5EF4-FFF2-40B4-BE49-F238E27FC236}">
                <a16:creationId xmlns:a16="http://schemas.microsoft.com/office/drawing/2014/main" id="{80FE2C0B-73DD-45E9-8039-9839F9F22936}"/>
              </a:ext>
            </a:extLst>
          </p:cNvPr>
          <p:cNvSpPr>
            <a:spLocks noGrp="1"/>
          </p:cNvSpPr>
          <p:nvPr>
            <p:ph type="body" idx="1"/>
          </p:nvPr>
        </p:nvSpPr>
        <p:spPr/>
        <p:txBody>
          <a:bodyPr>
            <a:normAutofit/>
          </a:bodyPr>
          <a:lstStyle/>
          <a:p>
            <a:pPr lvl="1" defTabSz="246451">
              <a:spcBef>
                <a:spcPts val="984"/>
              </a:spcBef>
              <a:defRPr sz="2160"/>
            </a:pPr>
            <a:r>
              <a:rPr lang="en-US" sz="2400" dirty="0"/>
              <a:t>Basics of Data Science</a:t>
            </a:r>
          </a:p>
          <a:p>
            <a:pPr lvl="1" defTabSz="246451">
              <a:spcBef>
                <a:spcPts val="984"/>
              </a:spcBef>
              <a:defRPr sz="2160"/>
            </a:pPr>
            <a:r>
              <a:rPr lang="en-US" sz="2400" dirty="0"/>
              <a:t>Basics of Machine Learning</a:t>
            </a:r>
          </a:p>
          <a:p>
            <a:pPr lvl="1" defTabSz="246451">
              <a:spcBef>
                <a:spcPts val="984"/>
              </a:spcBef>
              <a:defRPr sz="1920"/>
            </a:pPr>
            <a:r>
              <a:rPr lang="en-US" sz="2400" dirty="0">
                <a:solidFill>
                  <a:schemeClr val="tx1"/>
                </a:solidFill>
              </a:rPr>
              <a:t>Financial fault detection using ML</a:t>
            </a:r>
          </a:p>
          <a:p>
            <a:pPr lvl="1" defTabSz="246451">
              <a:spcBef>
                <a:spcPts val="984"/>
              </a:spcBef>
              <a:defRPr sz="1920"/>
            </a:pPr>
            <a:r>
              <a:rPr lang="en-US" sz="2400" dirty="0">
                <a:solidFill>
                  <a:schemeClr val="tx1"/>
                </a:solidFill>
              </a:rPr>
              <a:t>Financial forecasting using ML</a:t>
            </a:r>
          </a:p>
          <a:p>
            <a:pPr lvl="1" defTabSz="246451">
              <a:spcBef>
                <a:spcPts val="984"/>
              </a:spcBef>
              <a:defRPr sz="1920"/>
            </a:pPr>
            <a:r>
              <a:rPr lang="en-US" sz="2400" dirty="0">
                <a:solidFill>
                  <a:schemeClr val="tx1"/>
                </a:solidFill>
              </a:rPr>
              <a:t>NLP and Sentiment Analysis</a:t>
            </a:r>
          </a:p>
          <a:p>
            <a:pPr lvl="1" defTabSz="246451">
              <a:spcBef>
                <a:spcPts val="984"/>
              </a:spcBef>
              <a:defRPr sz="1920"/>
            </a:pPr>
            <a:r>
              <a:rPr lang="en-US" sz="2400" dirty="0">
                <a:solidFill>
                  <a:schemeClr val="tx1"/>
                </a:solidFill>
              </a:rPr>
              <a:t>Trading bot with reinforcement learning</a:t>
            </a:r>
          </a:p>
          <a:p>
            <a:pPr lvl="1" defTabSz="246451">
              <a:spcBef>
                <a:spcPts val="984"/>
              </a:spcBef>
              <a:defRPr sz="1920"/>
            </a:pPr>
            <a:r>
              <a:rPr lang="en-US" sz="2400" dirty="0">
                <a:solidFill>
                  <a:schemeClr val="tx1"/>
                </a:solidFill>
              </a:rPr>
              <a:t>Recommendation system</a:t>
            </a:r>
          </a:p>
          <a:p>
            <a:pPr lvl="1" defTabSz="246451">
              <a:spcBef>
                <a:spcPts val="984"/>
              </a:spcBef>
              <a:defRPr sz="1920"/>
            </a:pPr>
            <a:r>
              <a:rPr lang="en-US" sz="2400" dirty="0">
                <a:solidFill>
                  <a:schemeClr val="tx1"/>
                </a:solidFill>
              </a:rPr>
              <a:t>Option pricing with deep learning</a:t>
            </a:r>
            <a:endParaRPr lang="en-US" sz="1850" dirty="0">
              <a:solidFill>
                <a:schemeClr val="tx1"/>
              </a:solidFill>
            </a:endParaRPr>
          </a:p>
        </p:txBody>
      </p:sp>
    </p:spTree>
    <p:extLst>
      <p:ext uri="{BB962C8B-B14F-4D97-AF65-F5344CB8AC3E}">
        <p14:creationId xmlns:p14="http://schemas.microsoft.com/office/powerpoint/2010/main" val="78171373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12486-8B4D-3FD5-9903-168439DCC2AF}"/>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5E60CBA4-D6F2-ED71-9F33-ADD6608A510E}"/>
              </a:ext>
            </a:extLst>
          </p:cNvPr>
          <p:cNvSpPr>
            <a:spLocks noGrp="1"/>
          </p:cNvSpPr>
          <p:nvPr>
            <p:ph type="sldNum" sz="quarter" idx="12"/>
          </p:nvPr>
        </p:nvSpPr>
        <p:spPr/>
        <p:txBody>
          <a:bodyPr/>
          <a:lstStyle/>
          <a:p>
            <a:fld id="{81B3A8E7-0AD1-4B48-83E8-08BF0BD63A5E}" type="slidenum">
              <a:rPr lang="en-HK" smtClean="0"/>
              <a:t>40</a:t>
            </a:fld>
            <a:endParaRPr lang="en-HK"/>
          </a:p>
        </p:txBody>
      </p:sp>
      <p:pic>
        <p:nvPicPr>
          <p:cNvPr id="6" name="Picture 5">
            <a:extLst>
              <a:ext uri="{FF2B5EF4-FFF2-40B4-BE49-F238E27FC236}">
                <a16:creationId xmlns:a16="http://schemas.microsoft.com/office/drawing/2014/main" id="{5EDB2F38-79FC-036D-CBEE-BBF9CDAA8E8E}"/>
              </a:ext>
            </a:extLst>
          </p:cNvPr>
          <p:cNvPicPr>
            <a:picLocks noChangeAspect="1"/>
          </p:cNvPicPr>
          <p:nvPr/>
        </p:nvPicPr>
        <p:blipFill>
          <a:blip r:embed="rId2"/>
          <a:stretch>
            <a:fillRect/>
          </a:stretch>
        </p:blipFill>
        <p:spPr>
          <a:xfrm>
            <a:off x="838200" y="1542119"/>
            <a:ext cx="4588565" cy="5129045"/>
          </a:xfrm>
          <a:prstGeom prst="rect">
            <a:avLst/>
          </a:prstGeom>
        </p:spPr>
      </p:pic>
      <p:cxnSp>
        <p:nvCxnSpPr>
          <p:cNvPr id="10" name="Straight Arrow Connector 9">
            <a:extLst>
              <a:ext uri="{FF2B5EF4-FFF2-40B4-BE49-F238E27FC236}">
                <a16:creationId xmlns:a16="http://schemas.microsoft.com/office/drawing/2014/main" id="{29E2B696-BDAD-6574-4204-A625770A19A8}"/>
              </a:ext>
            </a:extLst>
          </p:cNvPr>
          <p:cNvCxnSpPr>
            <a:cxnSpLocks/>
          </p:cNvCxnSpPr>
          <p:nvPr/>
        </p:nvCxnSpPr>
        <p:spPr>
          <a:xfrm flipH="1" flipV="1">
            <a:off x="3846443" y="2246243"/>
            <a:ext cx="3080027" cy="7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7EBC4C-7633-848D-E9C4-9A4A6AC36D96}"/>
              </a:ext>
            </a:extLst>
          </p:cNvPr>
          <p:cNvCxnSpPr>
            <a:cxnSpLocks/>
          </p:cNvCxnSpPr>
          <p:nvPr/>
        </p:nvCxnSpPr>
        <p:spPr>
          <a:xfrm flipH="1" flipV="1">
            <a:off x="2976113" y="3429000"/>
            <a:ext cx="3950357" cy="56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0FD6CC-8B35-E7E4-C623-99626DE989E1}"/>
              </a:ext>
            </a:extLst>
          </p:cNvPr>
          <p:cNvSpPr txBox="1"/>
          <p:nvPr/>
        </p:nvSpPr>
        <p:spPr>
          <a:xfrm>
            <a:off x="5912678" y="2439277"/>
            <a:ext cx="5761449" cy="193899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342900" indent="-342900">
              <a:buFont typeface="Arial" panose="020B0604020202020204" pitchFamily="34" charset="0"/>
              <a:buChar char="•"/>
            </a:pPr>
            <a:r>
              <a:rPr lang="en-HK" sz="2400" dirty="0"/>
              <a:t>The parameter </a:t>
            </a:r>
            <a:r>
              <a:rPr lang="en-HK" sz="2400" b="1" dirty="0"/>
              <a:t>self</a:t>
            </a:r>
            <a:r>
              <a:rPr lang="en-HK" sz="2400" dirty="0"/>
              <a:t> is very special. We use</a:t>
            </a:r>
          </a:p>
          <a:p>
            <a:r>
              <a:rPr lang="en-HK" sz="2400" dirty="0"/>
              <a:t>     it to access the attributes</a:t>
            </a:r>
          </a:p>
          <a:p>
            <a:r>
              <a:rPr lang="en-HK" sz="2400" dirty="0"/>
              <a:t>     and methods defined within the class .  </a:t>
            </a:r>
          </a:p>
          <a:p>
            <a:r>
              <a:rPr lang="en-HK" sz="2400" dirty="0"/>
              <a:t>     Note that it must be the first</a:t>
            </a:r>
          </a:p>
          <a:p>
            <a:r>
              <a:rPr lang="en-HK" sz="2400" dirty="0"/>
              <a:t>     parameter in every method of the class.  </a:t>
            </a:r>
          </a:p>
        </p:txBody>
      </p:sp>
    </p:spTree>
    <p:extLst>
      <p:ext uri="{BB962C8B-B14F-4D97-AF65-F5344CB8AC3E}">
        <p14:creationId xmlns:p14="http://schemas.microsoft.com/office/powerpoint/2010/main" val="2721051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3E0A-5FA4-AD76-EEBD-B46381E0CF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6FA8AD-A7CD-CCD9-7EDF-952788FC038E}"/>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00E93EF2-3B33-3D72-0C5F-DF847D535AA8}"/>
              </a:ext>
            </a:extLst>
          </p:cNvPr>
          <p:cNvSpPr>
            <a:spLocks noGrp="1"/>
          </p:cNvSpPr>
          <p:nvPr>
            <p:ph type="sldNum" sz="quarter" idx="12"/>
          </p:nvPr>
        </p:nvSpPr>
        <p:spPr/>
        <p:txBody>
          <a:bodyPr/>
          <a:lstStyle/>
          <a:p>
            <a:fld id="{81B3A8E7-0AD1-4B48-83E8-08BF0BD63A5E}" type="slidenum">
              <a:rPr lang="en-HK" smtClean="0"/>
              <a:t>41</a:t>
            </a:fld>
            <a:endParaRPr lang="en-HK"/>
          </a:p>
        </p:txBody>
      </p:sp>
      <p:pic>
        <p:nvPicPr>
          <p:cNvPr id="6" name="Picture 5">
            <a:extLst>
              <a:ext uri="{FF2B5EF4-FFF2-40B4-BE49-F238E27FC236}">
                <a16:creationId xmlns:a16="http://schemas.microsoft.com/office/drawing/2014/main" id="{CDB56A85-2F11-BEFF-379F-E0D9887A4D79}"/>
              </a:ext>
            </a:extLst>
          </p:cNvPr>
          <p:cNvPicPr>
            <a:picLocks noChangeAspect="1"/>
          </p:cNvPicPr>
          <p:nvPr/>
        </p:nvPicPr>
        <p:blipFill>
          <a:blip r:embed="rId2"/>
          <a:stretch>
            <a:fillRect/>
          </a:stretch>
        </p:blipFill>
        <p:spPr>
          <a:xfrm>
            <a:off x="838200" y="1542119"/>
            <a:ext cx="4588565" cy="5129045"/>
          </a:xfrm>
          <a:prstGeom prst="rect">
            <a:avLst/>
          </a:prstGeom>
        </p:spPr>
      </p:pic>
      <p:cxnSp>
        <p:nvCxnSpPr>
          <p:cNvPr id="10" name="Straight Arrow Connector 9">
            <a:extLst>
              <a:ext uri="{FF2B5EF4-FFF2-40B4-BE49-F238E27FC236}">
                <a16:creationId xmlns:a16="http://schemas.microsoft.com/office/drawing/2014/main" id="{66D3FE4A-1C3B-D102-8328-0BD740BFA74F}"/>
              </a:ext>
            </a:extLst>
          </p:cNvPr>
          <p:cNvCxnSpPr>
            <a:cxnSpLocks/>
          </p:cNvCxnSpPr>
          <p:nvPr/>
        </p:nvCxnSpPr>
        <p:spPr>
          <a:xfrm flipH="1" flipV="1">
            <a:off x="4537276" y="2274425"/>
            <a:ext cx="1446835" cy="593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E8647D-D690-6FF1-7669-34E0D5FBFB2E}"/>
              </a:ext>
            </a:extLst>
          </p:cNvPr>
          <p:cNvSpPr txBox="1"/>
          <p:nvPr/>
        </p:nvSpPr>
        <p:spPr>
          <a:xfrm>
            <a:off x="5897198" y="2700866"/>
            <a:ext cx="5952912" cy="830997"/>
          </a:xfrm>
          <a:prstGeom prst="rect">
            <a:avLst/>
          </a:prstGeom>
          <a:noFill/>
        </p:spPr>
        <p:txBody>
          <a:bodyPr wrap="none" rtlCol="0">
            <a:spAutoFit/>
          </a:bodyPr>
          <a:lstStyle/>
          <a:p>
            <a:r>
              <a:rPr lang="en-HK" sz="2400" dirty="0"/>
              <a:t>The other parameter a is used to pass value to</a:t>
            </a:r>
          </a:p>
          <a:p>
            <a:r>
              <a:rPr lang="en-HK" sz="2400" dirty="0"/>
              <a:t>the object to be created.</a:t>
            </a:r>
          </a:p>
        </p:txBody>
      </p:sp>
    </p:spTree>
    <p:extLst>
      <p:ext uri="{BB962C8B-B14F-4D97-AF65-F5344CB8AC3E}">
        <p14:creationId xmlns:p14="http://schemas.microsoft.com/office/powerpoint/2010/main" val="2479755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D1CB6-B598-6A14-BA6E-C54F08C225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B5C32C-2C52-C6E5-B7BE-30827A0CF2E2}"/>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F2CB8E62-5EB7-86A3-6B5F-011CE509DEA3}"/>
              </a:ext>
            </a:extLst>
          </p:cNvPr>
          <p:cNvSpPr>
            <a:spLocks noGrp="1"/>
          </p:cNvSpPr>
          <p:nvPr>
            <p:ph type="sldNum" sz="quarter" idx="12"/>
          </p:nvPr>
        </p:nvSpPr>
        <p:spPr/>
        <p:txBody>
          <a:bodyPr/>
          <a:lstStyle/>
          <a:p>
            <a:fld id="{81B3A8E7-0AD1-4B48-83E8-08BF0BD63A5E}" type="slidenum">
              <a:rPr lang="en-HK" smtClean="0"/>
              <a:t>42</a:t>
            </a:fld>
            <a:endParaRPr lang="en-HK"/>
          </a:p>
        </p:txBody>
      </p:sp>
      <p:pic>
        <p:nvPicPr>
          <p:cNvPr id="6" name="Picture 5">
            <a:extLst>
              <a:ext uri="{FF2B5EF4-FFF2-40B4-BE49-F238E27FC236}">
                <a16:creationId xmlns:a16="http://schemas.microsoft.com/office/drawing/2014/main" id="{CC760E57-76E7-B6E3-D29F-585F4E137565}"/>
              </a:ext>
            </a:extLst>
          </p:cNvPr>
          <p:cNvPicPr>
            <a:picLocks noChangeAspect="1"/>
          </p:cNvPicPr>
          <p:nvPr/>
        </p:nvPicPr>
        <p:blipFill>
          <a:blip r:embed="rId2"/>
          <a:stretch>
            <a:fillRect/>
          </a:stretch>
        </p:blipFill>
        <p:spPr>
          <a:xfrm>
            <a:off x="838200" y="1542119"/>
            <a:ext cx="4588565" cy="5129045"/>
          </a:xfrm>
          <a:prstGeom prst="rect">
            <a:avLst/>
          </a:prstGeom>
        </p:spPr>
      </p:pic>
      <p:cxnSp>
        <p:nvCxnSpPr>
          <p:cNvPr id="10" name="Straight Arrow Connector 9">
            <a:extLst>
              <a:ext uri="{FF2B5EF4-FFF2-40B4-BE49-F238E27FC236}">
                <a16:creationId xmlns:a16="http://schemas.microsoft.com/office/drawing/2014/main" id="{EE5F7940-FB67-F3A7-7F42-19FA9E396AD7}"/>
              </a:ext>
            </a:extLst>
          </p:cNvPr>
          <p:cNvCxnSpPr>
            <a:cxnSpLocks/>
          </p:cNvCxnSpPr>
          <p:nvPr/>
        </p:nvCxnSpPr>
        <p:spPr>
          <a:xfrm flipH="1" flipV="1">
            <a:off x="3873260" y="2553419"/>
            <a:ext cx="3053210" cy="46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DF7CFD-E77A-1EF6-F310-D235D91395B6}"/>
              </a:ext>
            </a:extLst>
          </p:cNvPr>
          <p:cNvSpPr txBox="1"/>
          <p:nvPr/>
        </p:nvSpPr>
        <p:spPr>
          <a:xfrm>
            <a:off x="5912678" y="2439277"/>
            <a:ext cx="3095463" cy="156966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sz="2400" dirty="0"/>
              <a:t>This class has </a:t>
            </a:r>
          </a:p>
          <a:p>
            <a:pPr marL="342900" indent="-342900">
              <a:buFont typeface="Arial" panose="020B0604020202020204" pitchFamily="34" charset="0"/>
              <a:buChar char="•"/>
            </a:pPr>
            <a:r>
              <a:rPr lang="en-HK" sz="2400" dirty="0"/>
              <a:t>two attributes: </a:t>
            </a:r>
            <a:r>
              <a:rPr lang="en-HK" sz="2400" dirty="0" err="1"/>
              <a:t>self.a</a:t>
            </a:r>
            <a:endParaRPr lang="en-HK" sz="2400" dirty="0"/>
          </a:p>
          <a:p>
            <a:r>
              <a:rPr lang="en-HK" sz="2400" dirty="0"/>
              <a:t>      and </a:t>
            </a:r>
            <a:r>
              <a:rPr lang="en-HK" sz="2400" dirty="0" err="1"/>
              <a:t>self.b</a:t>
            </a:r>
            <a:r>
              <a:rPr lang="en-HK" sz="2400" dirty="0"/>
              <a:t>, and</a:t>
            </a:r>
          </a:p>
          <a:p>
            <a:pPr marL="342900" indent="-342900">
              <a:buFont typeface="Arial" panose="020B0604020202020204" pitchFamily="34" charset="0"/>
              <a:buChar char="•"/>
            </a:pPr>
            <a:r>
              <a:rPr lang="en-HK" sz="2400" dirty="0"/>
              <a:t>one method: f</a:t>
            </a:r>
          </a:p>
        </p:txBody>
      </p:sp>
    </p:spTree>
    <p:extLst>
      <p:ext uri="{BB962C8B-B14F-4D97-AF65-F5344CB8AC3E}">
        <p14:creationId xmlns:p14="http://schemas.microsoft.com/office/powerpoint/2010/main" val="1054848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12486-8B4D-3FD5-9903-168439DCC2AF}"/>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5E60CBA4-D6F2-ED71-9F33-ADD6608A510E}"/>
              </a:ext>
            </a:extLst>
          </p:cNvPr>
          <p:cNvSpPr>
            <a:spLocks noGrp="1"/>
          </p:cNvSpPr>
          <p:nvPr>
            <p:ph type="sldNum" sz="quarter" idx="12"/>
          </p:nvPr>
        </p:nvSpPr>
        <p:spPr/>
        <p:txBody>
          <a:bodyPr/>
          <a:lstStyle/>
          <a:p>
            <a:fld id="{81B3A8E7-0AD1-4B48-83E8-08BF0BD63A5E}" type="slidenum">
              <a:rPr lang="en-HK" smtClean="0"/>
              <a:t>43</a:t>
            </a:fld>
            <a:endParaRPr lang="en-HK"/>
          </a:p>
        </p:txBody>
      </p:sp>
      <p:pic>
        <p:nvPicPr>
          <p:cNvPr id="6" name="Picture 5">
            <a:extLst>
              <a:ext uri="{FF2B5EF4-FFF2-40B4-BE49-F238E27FC236}">
                <a16:creationId xmlns:a16="http://schemas.microsoft.com/office/drawing/2014/main" id="{5EDB2F38-79FC-036D-CBEE-BBF9CDAA8E8E}"/>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11" name="TextBox 10">
            <a:extLst>
              <a:ext uri="{FF2B5EF4-FFF2-40B4-BE49-F238E27FC236}">
                <a16:creationId xmlns:a16="http://schemas.microsoft.com/office/drawing/2014/main" id="{040FD6CC-8B35-E7E4-C623-99626DE989E1}"/>
              </a:ext>
            </a:extLst>
          </p:cNvPr>
          <p:cNvSpPr txBox="1"/>
          <p:nvPr/>
        </p:nvSpPr>
        <p:spPr>
          <a:xfrm>
            <a:off x="6721575" y="3950707"/>
            <a:ext cx="4926349" cy="230832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sz="2400" dirty="0"/>
              <a:t>The statement is to create an instance</a:t>
            </a:r>
          </a:p>
          <a:p>
            <a:r>
              <a:rPr lang="en-HK" sz="2400" dirty="0"/>
              <a:t>of the class simple, and assign a</a:t>
            </a:r>
          </a:p>
          <a:p>
            <a:r>
              <a:rPr lang="en-HK" sz="2400" dirty="0"/>
              <a:t>reference of this instance to the </a:t>
            </a:r>
          </a:p>
          <a:p>
            <a:r>
              <a:rPr lang="en-HK" sz="2400" dirty="0"/>
              <a:t>variable q.</a:t>
            </a:r>
          </a:p>
          <a:p>
            <a:r>
              <a:rPr lang="en-HK" sz="2400" dirty="0"/>
              <a:t>But, exactly what will happen</a:t>
            </a:r>
          </a:p>
          <a:p>
            <a:r>
              <a:rPr lang="en-HK" sz="2400" dirty="0"/>
              <a:t>when this statement is </a:t>
            </a:r>
            <a:r>
              <a:rPr lang="en-HK" sz="2400" dirty="0">
                <a:sym typeface="Symbol" panose="05050102010706020507" pitchFamily="18" charset="2"/>
              </a:rPr>
              <a:t>executed?</a:t>
            </a:r>
            <a:endParaRPr lang="en-HK" sz="2400" dirty="0"/>
          </a:p>
        </p:txBody>
      </p:sp>
      <p:cxnSp>
        <p:nvCxnSpPr>
          <p:cNvPr id="5" name="Straight Arrow Connector 4">
            <a:extLst>
              <a:ext uri="{FF2B5EF4-FFF2-40B4-BE49-F238E27FC236}">
                <a16:creationId xmlns:a16="http://schemas.microsoft.com/office/drawing/2014/main" id="{2D4E922A-167A-0D0A-0F69-F385B8BC23E6}"/>
              </a:ext>
            </a:extLst>
          </p:cNvPr>
          <p:cNvCxnSpPr>
            <a:cxnSpLocks/>
            <a:stCxn id="11" idx="1"/>
          </p:cNvCxnSpPr>
          <p:nvPr/>
        </p:nvCxnSpPr>
        <p:spPr>
          <a:xfrm flipH="1" flipV="1">
            <a:off x="4267200" y="4876800"/>
            <a:ext cx="2454375" cy="22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106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41A5-2868-BC61-C8AE-3408BD3779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6A3D86-F05E-D4AE-6589-5108D35AA8D7}"/>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8112C1EA-4116-C910-0589-19B6BDEA8841}"/>
              </a:ext>
            </a:extLst>
          </p:cNvPr>
          <p:cNvSpPr>
            <a:spLocks noGrp="1"/>
          </p:cNvSpPr>
          <p:nvPr>
            <p:ph type="sldNum" sz="quarter" idx="12"/>
          </p:nvPr>
        </p:nvSpPr>
        <p:spPr/>
        <p:txBody>
          <a:bodyPr/>
          <a:lstStyle/>
          <a:p>
            <a:fld id="{81B3A8E7-0AD1-4B48-83E8-08BF0BD63A5E}" type="slidenum">
              <a:rPr lang="en-HK" smtClean="0"/>
              <a:t>44</a:t>
            </a:fld>
            <a:endParaRPr lang="en-HK"/>
          </a:p>
        </p:txBody>
      </p:sp>
      <p:pic>
        <p:nvPicPr>
          <p:cNvPr id="6" name="Picture 5">
            <a:extLst>
              <a:ext uri="{FF2B5EF4-FFF2-40B4-BE49-F238E27FC236}">
                <a16:creationId xmlns:a16="http://schemas.microsoft.com/office/drawing/2014/main" id="{DE36D516-2B5B-9F19-06DC-5A89A7C151C7}"/>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170313A6-7229-0985-C570-A2DFF2D06B8B}"/>
              </a:ext>
            </a:extLst>
          </p:cNvPr>
          <p:cNvSpPr txBox="1"/>
          <p:nvPr/>
        </p:nvSpPr>
        <p:spPr>
          <a:xfrm>
            <a:off x="5636872" y="2002420"/>
            <a:ext cx="3171509" cy="646331"/>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p:txBody>
      </p:sp>
      <p:sp>
        <p:nvSpPr>
          <p:cNvPr id="8" name="Rectangle: Rounded Corners 7">
            <a:extLst>
              <a:ext uri="{FF2B5EF4-FFF2-40B4-BE49-F238E27FC236}">
                <a16:creationId xmlns:a16="http://schemas.microsoft.com/office/drawing/2014/main" id="{0F4C5519-A879-6F14-46BE-2EC55AF16C91}"/>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8C4D55F0-38BC-1A20-C272-CBF267DF437B}"/>
              </a:ext>
            </a:extLst>
          </p:cNvPr>
          <p:cNvSpPr txBox="1"/>
          <p:nvPr/>
        </p:nvSpPr>
        <p:spPr>
          <a:xfrm>
            <a:off x="9199398" y="2325585"/>
            <a:ext cx="582211" cy="369332"/>
          </a:xfrm>
          <a:prstGeom prst="rect">
            <a:avLst/>
          </a:prstGeom>
          <a:noFill/>
        </p:spPr>
        <p:txBody>
          <a:bodyPr wrap="none" rtlCol="0">
            <a:spAutoFit/>
          </a:bodyPr>
          <a:lstStyle/>
          <a:p>
            <a:r>
              <a:rPr lang="en-HK" dirty="0" err="1"/>
              <a:t>objx</a:t>
            </a:r>
            <a:endParaRPr lang="en-HK" dirty="0"/>
          </a:p>
        </p:txBody>
      </p:sp>
    </p:spTree>
    <p:extLst>
      <p:ext uri="{BB962C8B-B14F-4D97-AF65-F5344CB8AC3E}">
        <p14:creationId xmlns:p14="http://schemas.microsoft.com/office/powerpoint/2010/main" val="51131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E9066-B812-4C56-1770-AEF86479AC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C11672-E468-4AA0-0F6C-C51A125D3464}"/>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33C77423-C8EE-6377-776A-9435E3AB20EF}"/>
              </a:ext>
            </a:extLst>
          </p:cNvPr>
          <p:cNvSpPr>
            <a:spLocks noGrp="1"/>
          </p:cNvSpPr>
          <p:nvPr>
            <p:ph type="sldNum" sz="quarter" idx="12"/>
          </p:nvPr>
        </p:nvSpPr>
        <p:spPr/>
        <p:txBody>
          <a:bodyPr/>
          <a:lstStyle/>
          <a:p>
            <a:fld id="{81B3A8E7-0AD1-4B48-83E8-08BF0BD63A5E}" type="slidenum">
              <a:rPr lang="en-HK" smtClean="0"/>
              <a:t>45</a:t>
            </a:fld>
            <a:endParaRPr lang="en-HK"/>
          </a:p>
        </p:txBody>
      </p:sp>
      <p:pic>
        <p:nvPicPr>
          <p:cNvPr id="6" name="Picture 5">
            <a:extLst>
              <a:ext uri="{FF2B5EF4-FFF2-40B4-BE49-F238E27FC236}">
                <a16:creationId xmlns:a16="http://schemas.microsoft.com/office/drawing/2014/main" id="{FAE33D8E-BFEB-48A6-0453-B6A044B7A16F}"/>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B02CF6EE-A42F-FCE7-0F12-2CE5D1D294A4}"/>
              </a:ext>
            </a:extLst>
          </p:cNvPr>
          <p:cNvSpPr txBox="1"/>
          <p:nvPr/>
        </p:nvSpPr>
        <p:spPr>
          <a:xfrm>
            <a:off x="5636872" y="2002420"/>
            <a:ext cx="3171509" cy="923330"/>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p:txBody>
      </p:sp>
      <p:sp>
        <p:nvSpPr>
          <p:cNvPr id="8" name="Rectangle: Rounded Corners 7">
            <a:extLst>
              <a:ext uri="{FF2B5EF4-FFF2-40B4-BE49-F238E27FC236}">
                <a16:creationId xmlns:a16="http://schemas.microsoft.com/office/drawing/2014/main" id="{911A5DDE-5537-4C90-0C74-68A14B156558}"/>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72FFE7C8-A700-9530-30D4-9878034A8ECC}"/>
              </a:ext>
            </a:extLst>
          </p:cNvPr>
          <p:cNvSpPr txBox="1"/>
          <p:nvPr/>
        </p:nvSpPr>
        <p:spPr>
          <a:xfrm>
            <a:off x="9199398" y="2325585"/>
            <a:ext cx="582211" cy="369332"/>
          </a:xfrm>
          <a:prstGeom prst="rect">
            <a:avLst/>
          </a:prstGeom>
          <a:noFill/>
        </p:spPr>
        <p:txBody>
          <a:bodyPr wrap="none" rtlCol="0">
            <a:spAutoFit/>
          </a:bodyPr>
          <a:lstStyle/>
          <a:p>
            <a:r>
              <a:rPr lang="en-HK" dirty="0" err="1"/>
              <a:t>objx</a:t>
            </a:r>
            <a:endParaRPr lang="en-HK" dirty="0"/>
          </a:p>
        </p:txBody>
      </p:sp>
    </p:spTree>
    <p:extLst>
      <p:ext uri="{BB962C8B-B14F-4D97-AF65-F5344CB8AC3E}">
        <p14:creationId xmlns:p14="http://schemas.microsoft.com/office/powerpoint/2010/main" val="1749730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AAB6A-C80C-B100-BCCA-516CD3F62E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B01975-F791-A105-6075-04BBB8CCE285}"/>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DD70A5C0-F108-3AB5-3ED8-D9E6790FBFF9}"/>
              </a:ext>
            </a:extLst>
          </p:cNvPr>
          <p:cNvSpPr>
            <a:spLocks noGrp="1"/>
          </p:cNvSpPr>
          <p:nvPr>
            <p:ph type="sldNum" sz="quarter" idx="12"/>
          </p:nvPr>
        </p:nvSpPr>
        <p:spPr/>
        <p:txBody>
          <a:bodyPr/>
          <a:lstStyle/>
          <a:p>
            <a:fld id="{81B3A8E7-0AD1-4B48-83E8-08BF0BD63A5E}" type="slidenum">
              <a:rPr lang="en-HK" smtClean="0"/>
              <a:t>46</a:t>
            </a:fld>
            <a:endParaRPr lang="en-HK"/>
          </a:p>
        </p:txBody>
      </p:sp>
      <p:pic>
        <p:nvPicPr>
          <p:cNvPr id="6" name="Picture 5">
            <a:extLst>
              <a:ext uri="{FF2B5EF4-FFF2-40B4-BE49-F238E27FC236}">
                <a16:creationId xmlns:a16="http://schemas.microsoft.com/office/drawing/2014/main" id="{B4A6D3FA-F3B6-4538-41EA-B58D5FD8EBA5}"/>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67EF350B-E8B5-1B10-8CFB-730DB70BF2FE}"/>
              </a:ext>
            </a:extLst>
          </p:cNvPr>
          <p:cNvSpPr txBox="1"/>
          <p:nvPr/>
        </p:nvSpPr>
        <p:spPr>
          <a:xfrm>
            <a:off x="5636872" y="2002420"/>
            <a:ext cx="3669915" cy="1477328"/>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a:p>
            <a:pPr lvl="1"/>
            <a:r>
              <a:rPr lang="en-HK" dirty="0"/>
              <a:t>(</a:t>
            </a:r>
            <a:r>
              <a:rPr lang="en-HK" dirty="0" err="1"/>
              <a:t>i</a:t>
            </a:r>
            <a:r>
              <a:rPr lang="en-HK" dirty="0"/>
              <a:t>) arguments passing:</a:t>
            </a:r>
          </a:p>
          <a:p>
            <a:r>
              <a:rPr lang="en-HK" dirty="0"/>
              <a:t>        	</a:t>
            </a:r>
            <a:r>
              <a:rPr lang="en-HK" b="1" dirty="0">
                <a:solidFill>
                  <a:srgbClr val="FF0000"/>
                </a:solidFill>
              </a:rPr>
              <a:t>self &lt;= </a:t>
            </a:r>
            <a:r>
              <a:rPr lang="en-HK" b="1" dirty="0" err="1">
                <a:solidFill>
                  <a:srgbClr val="FF0000"/>
                </a:solidFill>
              </a:rPr>
              <a:t>objx</a:t>
            </a:r>
            <a:r>
              <a:rPr lang="en-HK" dirty="0"/>
              <a:t>; a &lt;= “Try me!”</a:t>
            </a:r>
            <a:endParaRPr lang="en-HK" dirty="0">
              <a:sym typeface="Wingdings" panose="05000000000000000000" pitchFamily="2" charset="2"/>
            </a:endParaRPr>
          </a:p>
        </p:txBody>
      </p:sp>
      <p:sp>
        <p:nvSpPr>
          <p:cNvPr id="8" name="Rectangle: Rounded Corners 7">
            <a:extLst>
              <a:ext uri="{FF2B5EF4-FFF2-40B4-BE49-F238E27FC236}">
                <a16:creationId xmlns:a16="http://schemas.microsoft.com/office/drawing/2014/main" id="{F32D4516-955F-F263-DC65-9FAB57D710FF}"/>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ED81D3DB-7995-CB8F-888B-38397A0BBDBD}"/>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ED7F12E7-318F-28AF-913E-14BB7FE3EA6B}"/>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Tree>
    <p:extLst>
      <p:ext uri="{BB962C8B-B14F-4D97-AF65-F5344CB8AC3E}">
        <p14:creationId xmlns:p14="http://schemas.microsoft.com/office/powerpoint/2010/main" val="858059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A947A-D6F0-B815-DE38-587383AD11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4B21-11BF-2C91-46D8-A3C69A29E83D}"/>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63DA8CA8-EA5F-EB20-D3B5-638F2E88A668}"/>
              </a:ext>
            </a:extLst>
          </p:cNvPr>
          <p:cNvSpPr>
            <a:spLocks noGrp="1"/>
          </p:cNvSpPr>
          <p:nvPr>
            <p:ph type="sldNum" sz="quarter" idx="12"/>
          </p:nvPr>
        </p:nvSpPr>
        <p:spPr/>
        <p:txBody>
          <a:bodyPr/>
          <a:lstStyle/>
          <a:p>
            <a:fld id="{81B3A8E7-0AD1-4B48-83E8-08BF0BD63A5E}" type="slidenum">
              <a:rPr lang="en-HK" smtClean="0"/>
              <a:t>47</a:t>
            </a:fld>
            <a:endParaRPr lang="en-HK"/>
          </a:p>
        </p:txBody>
      </p:sp>
      <p:pic>
        <p:nvPicPr>
          <p:cNvPr id="6" name="Picture 5">
            <a:extLst>
              <a:ext uri="{FF2B5EF4-FFF2-40B4-BE49-F238E27FC236}">
                <a16:creationId xmlns:a16="http://schemas.microsoft.com/office/drawing/2014/main" id="{3DB522A9-5D82-CF29-EC3C-ACCE79142BDD}"/>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185DC924-FBF1-7469-B43F-904182BFCC85}"/>
              </a:ext>
            </a:extLst>
          </p:cNvPr>
          <p:cNvSpPr txBox="1"/>
          <p:nvPr/>
        </p:nvSpPr>
        <p:spPr>
          <a:xfrm>
            <a:off x="5636872" y="2002420"/>
            <a:ext cx="3669915" cy="1754326"/>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a:p>
            <a:pPr lvl="1"/>
            <a:r>
              <a:rPr lang="en-HK" dirty="0"/>
              <a:t>(</a:t>
            </a:r>
            <a:r>
              <a:rPr lang="en-HK" dirty="0" err="1"/>
              <a:t>i</a:t>
            </a:r>
            <a:r>
              <a:rPr lang="en-HK" dirty="0"/>
              <a:t>)   arguments passing:</a:t>
            </a:r>
          </a:p>
          <a:p>
            <a:r>
              <a:rPr lang="en-HK" dirty="0"/>
              <a:t>        	</a:t>
            </a:r>
            <a:r>
              <a:rPr lang="en-HK" b="1" dirty="0">
                <a:solidFill>
                  <a:srgbClr val="FF0000"/>
                </a:solidFill>
              </a:rPr>
              <a:t>self &lt;= </a:t>
            </a:r>
            <a:r>
              <a:rPr lang="en-HK" b="1" dirty="0" err="1">
                <a:solidFill>
                  <a:srgbClr val="FF0000"/>
                </a:solidFill>
              </a:rPr>
              <a:t>objx</a:t>
            </a:r>
            <a:r>
              <a:rPr lang="en-HK" dirty="0"/>
              <a:t>; a &lt;= “Try me!”</a:t>
            </a:r>
          </a:p>
          <a:p>
            <a:r>
              <a:rPr lang="en-HK" dirty="0">
                <a:sym typeface="Wingdings" panose="05000000000000000000" pitchFamily="2" charset="2"/>
              </a:rPr>
              <a:t>         (ii)  execute </a:t>
            </a:r>
            <a:r>
              <a:rPr lang="en-HK" dirty="0" err="1">
                <a:sym typeface="Wingdings" panose="05000000000000000000" pitchFamily="2" charset="2"/>
              </a:rPr>
              <a:t>stmt</a:t>
            </a:r>
            <a:r>
              <a:rPr lang="en-HK" dirty="0">
                <a:sym typeface="Wingdings" panose="05000000000000000000" pitchFamily="2" charset="2"/>
              </a:rPr>
              <a:t> in the body:</a:t>
            </a:r>
          </a:p>
        </p:txBody>
      </p:sp>
      <p:sp>
        <p:nvSpPr>
          <p:cNvPr id="8" name="Rectangle: Rounded Corners 7">
            <a:extLst>
              <a:ext uri="{FF2B5EF4-FFF2-40B4-BE49-F238E27FC236}">
                <a16:creationId xmlns:a16="http://schemas.microsoft.com/office/drawing/2014/main" id="{7C0FDBF4-FE6D-DB17-0E1F-8E41A695EB4F}"/>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AEE8E60C-FED8-34BD-3C43-FF50EF4E6AA4}"/>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A1E6DFA5-6873-CA73-A39D-B4F72B3010A8}"/>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Tree>
    <p:extLst>
      <p:ext uri="{BB962C8B-B14F-4D97-AF65-F5344CB8AC3E}">
        <p14:creationId xmlns:p14="http://schemas.microsoft.com/office/powerpoint/2010/main" val="22745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3A71-6649-48F4-92B0-E471A2778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BC567C-3501-C7AE-97C4-F72828AA7126}"/>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605F28C8-6FC4-FFB6-5A30-5860ABEB8652}"/>
              </a:ext>
            </a:extLst>
          </p:cNvPr>
          <p:cNvSpPr>
            <a:spLocks noGrp="1"/>
          </p:cNvSpPr>
          <p:nvPr>
            <p:ph type="sldNum" sz="quarter" idx="12"/>
          </p:nvPr>
        </p:nvSpPr>
        <p:spPr/>
        <p:txBody>
          <a:bodyPr/>
          <a:lstStyle/>
          <a:p>
            <a:fld id="{81B3A8E7-0AD1-4B48-83E8-08BF0BD63A5E}" type="slidenum">
              <a:rPr lang="en-HK" smtClean="0"/>
              <a:t>48</a:t>
            </a:fld>
            <a:endParaRPr lang="en-HK"/>
          </a:p>
        </p:txBody>
      </p:sp>
      <p:pic>
        <p:nvPicPr>
          <p:cNvPr id="6" name="Picture 5">
            <a:extLst>
              <a:ext uri="{FF2B5EF4-FFF2-40B4-BE49-F238E27FC236}">
                <a16:creationId xmlns:a16="http://schemas.microsoft.com/office/drawing/2014/main" id="{8EEA7EC7-40A3-EBBC-1500-699067E9AEC8}"/>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811C5DF0-7020-651A-E824-9F1B9D794ACD}"/>
              </a:ext>
            </a:extLst>
          </p:cNvPr>
          <p:cNvSpPr txBox="1"/>
          <p:nvPr/>
        </p:nvSpPr>
        <p:spPr>
          <a:xfrm>
            <a:off x="5636872" y="2002420"/>
            <a:ext cx="4488152" cy="2031325"/>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a:p>
            <a:pPr lvl="1"/>
            <a:r>
              <a:rPr lang="en-HK" dirty="0"/>
              <a:t>(</a:t>
            </a:r>
            <a:r>
              <a:rPr lang="en-HK" dirty="0" err="1"/>
              <a:t>i</a:t>
            </a:r>
            <a:r>
              <a:rPr lang="en-HK" dirty="0"/>
              <a:t>)   arguments passing:</a:t>
            </a:r>
          </a:p>
          <a:p>
            <a:r>
              <a:rPr lang="en-HK" dirty="0"/>
              <a:t>        	</a:t>
            </a:r>
            <a:r>
              <a:rPr lang="en-HK" b="1" dirty="0">
                <a:solidFill>
                  <a:srgbClr val="FF0000"/>
                </a:solidFill>
              </a:rPr>
              <a:t>self &lt;= </a:t>
            </a:r>
            <a:r>
              <a:rPr lang="en-HK" b="1" dirty="0" err="1">
                <a:solidFill>
                  <a:srgbClr val="FF0000"/>
                </a:solidFill>
              </a:rPr>
              <a:t>objx</a:t>
            </a:r>
            <a:r>
              <a:rPr lang="en-HK" dirty="0"/>
              <a:t>; a &lt;= “Try me!”</a:t>
            </a:r>
          </a:p>
          <a:p>
            <a:r>
              <a:rPr lang="en-HK" dirty="0">
                <a:sym typeface="Wingdings" panose="05000000000000000000" pitchFamily="2" charset="2"/>
              </a:rPr>
              <a:t>         (ii)  execute </a:t>
            </a:r>
            <a:r>
              <a:rPr lang="en-HK" dirty="0" err="1">
                <a:sym typeface="Wingdings" panose="05000000000000000000" pitchFamily="2" charset="2"/>
              </a:rPr>
              <a:t>stmt</a:t>
            </a:r>
            <a:r>
              <a:rPr lang="en-HK" dirty="0">
                <a:sym typeface="Wingdings" panose="05000000000000000000" pitchFamily="2" charset="2"/>
              </a:rPr>
              <a:t> in the body:</a:t>
            </a:r>
          </a:p>
          <a:p>
            <a:r>
              <a:rPr lang="en-HK" dirty="0">
                <a:sym typeface="Wingdings" panose="05000000000000000000" pitchFamily="2" charset="2"/>
              </a:rPr>
              <a:t>	</a:t>
            </a:r>
            <a:r>
              <a:rPr lang="en-HK" dirty="0" err="1">
                <a:sym typeface="Wingdings" panose="05000000000000000000" pitchFamily="2" charset="2"/>
              </a:rPr>
              <a:t>self.a</a:t>
            </a:r>
            <a:r>
              <a:rPr lang="en-HK" dirty="0">
                <a:sym typeface="Wingdings" panose="05000000000000000000" pitchFamily="2" charset="2"/>
              </a:rPr>
              <a:t>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objx.a</a:t>
            </a:r>
            <a:r>
              <a:rPr lang="en-HK" dirty="0">
                <a:solidFill>
                  <a:schemeClr val="bg1">
                    <a:lumMod val="75000"/>
                  </a:schemeClr>
                </a:solidFill>
                <a:sym typeface="Wingdings" panose="05000000000000000000" pitchFamily="2" charset="2"/>
              </a:rPr>
              <a:t>) </a:t>
            </a:r>
            <a:r>
              <a:rPr lang="en-HK" dirty="0">
                <a:sym typeface="Wingdings" panose="05000000000000000000" pitchFamily="2" charset="2"/>
              </a:rPr>
              <a:t> a </a:t>
            </a:r>
            <a:r>
              <a:rPr lang="en-HK" dirty="0">
                <a:solidFill>
                  <a:schemeClr val="bg1">
                    <a:lumMod val="75000"/>
                  </a:schemeClr>
                </a:solidFill>
                <a:sym typeface="Wingdings" panose="05000000000000000000" pitchFamily="2" charset="2"/>
              </a:rPr>
              <a:t>(== “Try me!”)</a:t>
            </a:r>
          </a:p>
        </p:txBody>
      </p:sp>
      <p:sp>
        <p:nvSpPr>
          <p:cNvPr id="8" name="Rectangle: Rounded Corners 7">
            <a:extLst>
              <a:ext uri="{FF2B5EF4-FFF2-40B4-BE49-F238E27FC236}">
                <a16:creationId xmlns:a16="http://schemas.microsoft.com/office/drawing/2014/main" id="{2DAC0B7E-237A-C78D-B21E-D2ED07FC5D33}"/>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200" dirty="0" err="1"/>
              <a:t>objx.a</a:t>
            </a:r>
            <a:r>
              <a:rPr lang="en-HK" sz="1200" dirty="0"/>
              <a:t> = “Try me!”</a:t>
            </a:r>
          </a:p>
        </p:txBody>
      </p:sp>
      <p:sp>
        <p:nvSpPr>
          <p:cNvPr id="9" name="TextBox 8">
            <a:extLst>
              <a:ext uri="{FF2B5EF4-FFF2-40B4-BE49-F238E27FC236}">
                <a16:creationId xmlns:a16="http://schemas.microsoft.com/office/drawing/2014/main" id="{B887F945-9D8C-0446-9F28-01682852D834}"/>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B0585142-77EC-46B3-5CF6-020A5AC2FCC5}"/>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Tree>
    <p:extLst>
      <p:ext uri="{BB962C8B-B14F-4D97-AF65-F5344CB8AC3E}">
        <p14:creationId xmlns:p14="http://schemas.microsoft.com/office/powerpoint/2010/main" val="427979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3C51-D57F-7CD5-E1F7-5E7D12264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32D419-D9D8-849C-185C-232DE1151BF5}"/>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F93E22FC-7C3C-8ACD-C497-D5B7EF1EFDB9}"/>
              </a:ext>
            </a:extLst>
          </p:cNvPr>
          <p:cNvSpPr>
            <a:spLocks noGrp="1"/>
          </p:cNvSpPr>
          <p:nvPr>
            <p:ph type="sldNum" sz="quarter" idx="12"/>
          </p:nvPr>
        </p:nvSpPr>
        <p:spPr/>
        <p:txBody>
          <a:bodyPr/>
          <a:lstStyle/>
          <a:p>
            <a:fld id="{81B3A8E7-0AD1-4B48-83E8-08BF0BD63A5E}" type="slidenum">
              <a:rPr lang="en-HK" smtClean="0"/>
              <a:t>49</a:t>
            </a:fld>
            <a:endParaRPr lang="en-HK"/>
          </a:p>
        </p:txBody>
      </p:sp>
      <p:pic>
        <p:nvPicPr>
          <p:cNvPr id="6" name="Picture 5">
            <a:extLst>
              <a:ext uri="{FF2B5EF4-FFF2-40B4-BE49-F238E27FC236}">
                <a16:creationId xmlns:a16="http://schemas.microsoft.com/office/drawing/2014/main" id="{7CD165F2-A8F9-13F4-4EDB-FFEE538B5940}"/>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E7CDFAAF-0787-BC33-8015-A2B16E502376}"/>
              </a:ext>
            </a:extLst>
          </p:cNvPr>
          <p:cNvSpPr txBox="1"/>
          <p:nvPr/>
        </p:nvSpPr>
        <p:spPr>
          <a:xfrm>
            <a:off x="5636872" y="2002420"/>
            <a:ext cx="4488152" cy="2308324"/>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a:p>
            <a:pPr lvl="1"/>
            <a:r>
              <a:rPr lang="en-HK" dirty="0"/>
              <a:t>(</a:t>
            </a:r>
            <a:r>
              <a:rPr lang="en-HK" dirty="0" err="1"/>
              <a:t>i</a:t>
            </a:r>
            <a:r>
              <a:rPr lang="en-HK" dirty="0"/>
              <a:t>)   arguments passing:</a:t>
            </a:r>
          </a:p>
          <a:p>
            <a:r>
              <a:rPr lang="en-HK" dirty="0"/>
              <a:t>        	</a:t>
            </a:r>
            <a:r>
              <a:rPr lang="en-HK" b="1" dirty="0">
                <a:solidFill>
                  <a:srgbClr val="FF0000"/>
                </a:solidFill>
              </a:rPr>
              <a:t>self &lt;= </a:t>
            </a:r>
            <a:r>
              <a:rPr lang="en-HK" b="1" dirty="0" err="1">
                <a:solidFill>
                  <a:srgbClr val="FF0000"/>
                </a:solidFill>
              </a:rPr>
              <a:t>objx</a:t>
            </a:r>
            <a:r>
              <a:rPr lang="en-HK" dirty="0"/>
              <a:t>; a &lt;= “Try me!”</a:t>
            </a:r>
          </a:p>
          <a:p>
            <a:r>
              <a:rPr lang="en-HK" dirty="0">
                <a:sym typeface="Wingdings" panose="05000000000000000000" pitchFamily="2" charset="2"/>
              </a:rPr>
              <a:t>         (ii)  execute </a:t>
            </a:r>
            <a:r>
              <a:rPr lang="en-HK" dirty="0" err="1">
                <a:sym typeface="Wingdings" panose="05000000000000000000" pitchFamily="2" charset="2"/>
              </a:rPr>
              <a:t>stmt</a:t>
            </a:r>
            <a:r>
              <a:rPr lang="en-HK" dirty="0">
                <a:sym typeface="Wingdings" panose="05000000000000000000" pitchFamily="2" charset="2"/>
              </a:rPr>
              <a:t> in the body:</a:t>
            </a:r>
          </a:p>
          <a:p>
            <a:r>
              <a:rPr lang="en-HK" dirty="0">
                <a:sym typeface="Wingdings" panose="05000000000000000000" pitchFamily="2" charset="2"/>
              </a:rPr>
              <a:t>	</a:t>
            </a:r>
            <a:r>
              <a:rPr lang="en-HK" dirty="0" err="1">
                <a:sym typeface="Wingdings" panose="05000000000000000000" pitchFamily="2" charset="2"/>
              </a:rPr>
              <a:t>self.a</a:t>
            </a:r>
            <a:r>
              <a:rPr lang="en-HK" dirty="0">
                <a:sym typeface="Wingdings" panose="05000000000000000000" pitchFamily="2" charset="2"/>
              </a:rPr>
              <a:t>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objx.a</a:t>
            </a:r>
            <a:r>
              <a:rPr lang="en-HK" dirty="0">
                <a:solidFill>
                  <a:schemeClr val="bg1">
                    <a:lumMod val="75000"/>
                  </a:schemeClr>
                </a:solidFill>
                <a:sym typeface="Wingdings" panose="05000000000000000000" pitchFamily="2" charset="2"/>
              </a:rPr>
              <a:t>)</a:t>
            </a:r>
            <a:r>
              <a:rPr lang="en-HK" dirty="0">
                <a:sym typeface="Wingdings" panose="05000000000000000000" pitchFamily="2" charset="2"/>
              </a:rPr>
              <a:t>  a </a:t>
            </a:r>
            <a:r>
              <a:rPr lang="en-HK" dirty="0">
                <a:solidFill>
                  <a:schemeClr val="bg1">
                    <a:lumMod val="75000"/>
                  </a:schemeClr>
                </a:solidFill>
                <a:sym typeface="Wingdings" panose="05000000000000000000" pitchFamily="2" charset="2"/>
              </a:rPr>
              <a:t>(== “Try me!”)</a:t>
            </a:r>
          </a:p>
          <a:p>
            <a:r>
              <a:rPr lang="en-HK" dirty="0">
                <a:sym typeface="Wingdings" panose="05000000000000000000" pitchFamily="2" charset="2"/>
              </a:rPr>
              <a:t>	</a:t>
            </a:r>
            <a:r>
              <a:rPr lang="en-HK" dirty="0" err="1">
                <a:sym typeface="Wingdings" panose="05000000000000000000" pitchFamily="2" charset="2"/>
              </a:rPr>
              <a:t>self.b</a:t>
            </a:r>
            <a:r>
              <a:rPr lang="en-HK" dirty="0">
                <a:sym typeface="Wingdings" panose="05000000000000000000" pitchFamily="2" charset="2"/>
              </a:rPr>
              <a:t>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objx.b</a:t>
            </a:r>
            <a:r>
              <a:rPr lang="en-HK" dirty="0">
                <a:solidFill>
                  <a:schemeClr val="bg1">
                    <a:lumMod val="75000"/>
                  </a:schemeClr>
                </a:solidFill>
                <a:sym typeface="Wingdings" panose="05000000000000000000" pitchFamily="2" charset="2"/>
              </a:rPr>
              <a:t>) </a:t>
            </a:r>
            <a:r>
              <a:rPr lang="en-HK" dirty="0">
                <a:sym typeface="Wingdings" panose="05000000000000000000" pitchFamily="2" charset="2"/>
              </a:rPr>
              <a:t> 13</a:t>
            </a:r>
          </a:p>
        </p:txBody>
      </p:sp>
      <p:sp>
        <p:nvSpPr>
          <p:cNvPr id="8" name="Rectangle: Rounded Corners 7">
            <a:extLst>
              <a:ext uri="{FF2B5EF4-FFF2-40B4-BE49-F238E27FC236}">
                <a16:creationId xmlns:a16="http://schemas.microsoft.com/office/drawing/2014/main" id="{83B7731F-11AF-3091-70F6-B94CB5F9DC96}"/>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3144A5C9-9460-9732-A59F-02BCB355A087}"/>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D2A35D9B-F2D9-41CC-3CE4-211E5CBB015C}"/>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Tree>
    <p:extLst>
      <p:ext uri="{BB962C8B-B14F-4D97-AF65-F5344CB8AC3E}">
        <p14:creationId xmlns:p14="http://schemas.microsoft.com/office/powerpoint/2010/main" val="225785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64AA-6EF4-655F-D902-5235E24DF9DE}"/>
              </a:ext>
            </a:extLst>
          </p:cNvPr>
          <p:cNvSpPr>
            <a:spLocks noGrp="1"/>
          </p:cNvSpPr>
          <p:nvPr>
            <p:ph type="title"/>
          </p:nvPr>
        </p:nvSpPr>
        <p:spPr/>
        <p:txBody>
          <a:bodyPr/>
          <a:lstStyle/>
          <a:p>
            <a:r>
              <a:rPr lang="en-HK" dirty="0"/>
              <a:t>Assignment release schedule</a:t>
            </a:r>
          </a:p>
        </p:txBody>
      </p:sp>
      <p:sp>
        <p:nvSpPr>
          <p:cNvPr id="6" name="Content Placeholder 5">
            <a:extLst>
              <a:ext uri="{FF2B5EF4-FFF2-40B4-BE49-F238E27FC236}">
                <a16:creationId xmlns:a16="http://schemas.microsoft.com/office/drawing/2014/main" id="{9DEBDA12-57CE-4503-270F-9217A964C5C4}"/>
              </a:ext>
            </a:extLst>
          </p:cNvPr>
          <p:cNvSpPr>
            <a:spLocks noGrp="1"/>
          </p:cNvSpPr>
          <p:nvPr>
            <p:ph idx="1"/>
          </p:nvPr>
        </p:nvSpPr>
        <p:spPr>
          <a:xfrm>
            <a:off x="1255986" y="1786211"/>
            <a:ext cx="10515600" cy="4351338"/>
          </a:xfrm>
        </p:spPr>
        <p:txBody>
          <a:bodyPr/>
          <a:lstStyle/>
          <a:p>
            <a:pPr marL="0" indent="0">
              <a:buNone/>
            </a:pPr>
            <a:r>
              <a:rPr lang="en-US" altLang="en-US" dirty="0">
                <a:latin typeface="Arial" panose="020B0604020202020204" pitchFamily="34" charset="0"/>
              </a:rPr>
              <a:t>L1 11/6 </a:t>
            </a:r>
            <a:br>
              <a:rPr lang="en-US" altLang="en-US" dirty="0">
                <a:latin typeface="Arial" panose="020B0604020202020204" pitchFamily="34" charset="0"/>
              </a:rPr>
            </a:br>
            <a:r>
              <a:rPr lang="en-US" altLang="en-US" dirty="0">
                <a:latin typeface="Arial" panose="020B0604020202020204" pitchFamily="34" charset="0"/>
              </a:rPr>
              <a:t>L2 14/6 </a:t>
            </a:r>
            <a:br>
              <a:rPr lang="en-US" altLang="en-US" dirty="0">
                <a:latin typeface="Arial" panose="020B0604020202020204" pitchFamily="34" charset="0"/>
              </a:rPr>
            </a:br>
            <a:r>
              <a:rPr lang="en-US" altLang="en-US" dirty="0">
                <a:latin typeface="Arial" panose="020B0604020202020204" pitchFamily="34" charset="0"/>
              </a:rPr>
              <a:t>L3 18/6 </a:t>
            </a:r>
            <a:br>
              <a:rPr lang="en-US" altLang="en-US" dirty="0">
                <a:latin typeface="Arial" panose="020B0604020202020204" pitchFamily="34" charset="0"/>
              </a:rPr>
            </a:br>
            <a:r>
              <a:rPr lang="en-US" altLang="en-US" dirty="0">
                <a:solidFill>
                  <a:srgbClr val="FF0000"/>
                </a:solidFill>
                <a:latin typeface="Arial" panose="020B0604020202020204" pitchFamily="34" charset="0"/>
              </a:rPr>
              <a:t>L4 25/6 	release A1 </a:t>
            </a:r>
            <a:br>
              <a:rPr lang="en-US" altLang="en-US" dirty="0">
                <a:latin typeface="Arial" panose="020B0604020202020204" pitchFamily="34" charset="0"/>
              </a:rPr>
            </a:br>
            <a:r>
              <a:rPr lang="en-US" altLang="en-US" dirty="0">
                <a:latin typeface="Arial" panose="020B0604020202020204" pitchFamily="34" charset="0"/>
              </a:rPr>
              <a:t>L5 28/6 </a:t>
            </a:r>
            <a:br>
              <a:rPr lang="en-US" altLang="en-US" dirty="0">
                <a:latin typeface="Arial" panose="020B0604020202020204" pitchFamily="34" charset="0"/>
              </a:rPr>
            </a:br>
            <a:r>
              <a:rPr lang="en-US" altLang="en-US" dirty="0">
                <a:latin typeface="Arial" panose="020B0604020202020204" pitchFamily="34" charset="0"/>
              </a:rPr>
              <a:t>L6 2/7 </a:t>
            </a:r>
            <a:br>
              <a:rPr lang="en-US" altLang="en-US" dirty="0">
                <a:latin typeface="Arial" panose="020B0604020202020204" pitchFamily="34" charset="0"/>
              </a:rPr>
            </a:br>
            <a:r>
              <a:rPr lang="en-US" altLang="en-US" dirty="0">
                <a:solidFill>
                  <a:srgbClr val="FF0000"/>
                </a:solidFill>
                <a:latin typeface="Arial" panose="020B0604020202020204" pitchFamily="34" charset="0"/>
              </a:rPr>
              <a:t>L7 9/7 	release A2 </a:t>
            </a:r>
            <a:br>
              <a:rPr lang="en-US" altLang="en-US" dirty="0">
                <a:latin typeface="Arial" panose="020B0604020202020204" pitchFamily="34" charset="0"/>
              </a:rPr>
            </a:br>
            <a:r>
              <a:rPr lang="en-US" altLang="en-US" dirty="0">
                <a:latin typeface="Arial" panose="020B0604020202020204" pitchFamily="34" charset="0"/>
              </a:rPr>
              <a:t>L8 12/7 </a:t>
            </a:r>
            <a:br>
              <a:rPr lang="en-US" altLang="en-US" dirty="0">
                <a:latin typeface="Arial" panose="020B0604020202020204" pitchFamily="34" charset="0"/>
              </a:rPr>
            </a:br>
            <a:r>
              <a:rPr lang="en-US" altLang="en-US" dirty="0">
                <a:latin typeface="Arial" panose="020B0604020202020204" pitchFamily="34" charset="0"/>
              </a:rPr>
              <a:t>L9 16/7 </a:t>
            </a:r>
            <a:br>
              <a:rPr lang="en-US" altLang="en-US" dirty="0">
                <a:latin typeface="Arial" panose="020B0604020202020204" pitchFamily="34" charset="0"/>
              </a:rPr>
            </a:br>
            <a:r>
              <a:rPr lang="en-US" altLang="en-US" dirty="0">
                <a:solidFill>
                  <a:srgbClr val="FF0000"/>
                </a:solidFill>
                <a:latin typeface="Arial" panose="020B0604020202020204" pitchFamily="34" charset="0"/>
              </a:rPr>
              <a:t>L10 23/7 	release A3 </a:t>
            </a:r>
          </a:p>
          <a:p>
            <a:endParaRPr lang="en-HK" dirty="0"/>
          </a:p>
        </p:txBody>
      </p:sp>
    </p:spTree>
    <p:extLst>
      <p:ext uri="{BB962C8B-B14F-4D97-AF65-F5344CB8AC3E}">
        <p14:creationId xmlns:p14="http://schemas.microsoft.com/office/powerpoint/2010/main" val="2369604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C1E7-D2DC-A370-0296-9804038087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88EAE9-F9B2-F65B-E011-FD5C0A7914D7}"/>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277209A0-CE7F-44E3-2B66-AAAA7456A6D1}"/>
              </a:ext>
            </a:extLst>
          </p:cNvPr>
          <p:cNvSpPr>
            <a:spLocks noGrp="1"/>
          </p:cNvSpPr>
          <p:nvPr>
            <p:ph type="sldNum" sz="quarter" idx="12"/>
          </p:nvPr>
        </p:nvSpPr>
        <p:spPr/>
        <p:txBody>
          <a:bodyPr/>
          <a:lstStyle/>
          <a:p>
            <a:fld id="{81B3A8E7-0AD1-4B48-83E8-08BF0BD63A5E}" type="slidenum">
              <a:rPr lang="en-HK" smtClean="0"/>
              <a:t>50</a:t>
            </a:fld>
            <a:endParaRPr lang="en-HK"/>
          </a:p>
        </p:txBody>
      </p:sp>
      <p:pic>
        <p:nvPicPr>
          <p:cNvPr id="6" name="Picture 5">
            <a:extLst>
              <a:ext uri="{FF2B5EF4-FFF2-40B4-BE49-F238E27FC236}">
                <a16:creationId xmlns:a16="http://schemas.microsoft.com/office/drawing/2014/main" id="{DF038F34-7151-EB62-6712-49837E378900}"/>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483B3DA1-4989-E0F7-FF8A-3F838D8A3517}"/>
              </a:ext>
            </a:extLst>
          </p:cNvPr>
          <p:cNvSpPr txBox="1"/>
          <p:nvPr/>
        </p:nvSpPr>
        <p:spPr>
          <a:xfrm>
            <a:off x="5636872" y="2002420"/>
            <a:ext cx="4488152" cy="2862322"/>
          </a:xfrm>
          <a:prstGeom prst="rect">
            <a:avLst/>
          </a:prstGeom>
          <a:noFill/>
        </p:spPr>
        <p:txBody>
          <a:bodyPr wrap="none" rtlCol="0">
            <a:spAutoFit/>
          </a:bodyPr>
          <a:lstStyle/>
          <a:p>
            <a:r>
              <a:rPr lang="en-HK" dirty="0"/>
              <a:t>Following are what will happen:</a:t>
            </a:r>
          </a:p>
          <a:p>
            <a:pPr marL="342900" indent="-342900">
              <a:buAutoNum type="arabicParenBoth"/>
            </a:pPr>
            <a:r>
              <a:rPr lang="en-HK" dirty="0"/>
              <a:t>Create an object of </a:t>
            </a:r>
            <a:r>
              <a:rPr lang="en-HK" dirty="0">
                <a:solidFill>
                  <a:schemeClr val="accent2"/>
                </a:solidFill>
              </a:rPr>
              <a:t>simple</a:t>
            </a:r>
          </a:p>
          <a:p>
            <a:pPr marL="342900" indent="-342900">
              <a:buAutoNum type="arabicParenBoth"/>
            </a:pPr>
            <a:r>
              <a:rPr lang="en-HK" dirty="0"/>
              <a:t>Execute __</a:t>
            </a:r>
            <a:r>
              <a:rPr lang="en-HK" dirty="0" err="1"/>
              <a:t>init</a:t>
            </a:r>
            <a:r>
              <a:rPr lang="en-HK" dirty="0"/>
              <a:t>__:</a:t>
            </a:r>
          </a:p>
          <a:p>
            <a:pPr lvl="1"/>
            <a:r>
              <a:rPr lang="en-HK" dirty="0"/>
              <a:t>(</a:t>
            </a:r>
            <a:r>
              <a:rPr lang="en-HK" dirty="0" err="1"/>
              <a:t>i</a:t>
            </a:r>
            <a:r>
              <a:rPr lang="en-HK" dirty="0"/>
              <a:t>)   arguments passing:</a:t>
            </a:r>
          </a:p>
          <a:p>
            <a:r>
              <a:rPr lang="en-HK" dirty="0"/>
              <a:t>        	</a:t>
            </a:r>
            <a:r>
              <a:rPr lang="en-HK" b="1" dirty="0">
                <a:solidFill>
                  <a:srgbClr val="FF0000"/>
                </a:solidFill>
              </a:rPr>
              <a:t>self &lt;= </a:t>
            </a:r>
            <a:r>
              <a:rPr lang="en-HK" b="1" dirty="0" err="1">
                <a:solidFill>
                  <a:srgbClr val="FF0000"/>
                </a:solidFill>
              </a:rPr>
              <a:t>objx</a:t>
            </a:r>
            <a:r>
              <a:rPr lang="en-HK" dirty="0"/>
              <a:t>; a &lt;= “Try me!”</a:t>
            </a:r>
          </a:p>
          <a:p>
            <a:r>
              <a:rPr lang="en-HK" dirty="0">
                <a:sym typeface="Wingdings" panose="05000000000000000000" pitchFamily="2" charset="2"/>
              </a:rPr>
              <a:t>         (ii)  execute </a:t>
            </a:r>
            <a:r>
              <a:rPr lang="en-HK" dirty="0" err="1">
                <a:sym typeface="Wingdings" panose="05000000000000000000" pitchFamily="2" charset="2"/>
              </a:rPr>
              <a:t>stmt</a:t>
            </a:r>
            <a:r>
              <a:rPr lang="en-HK" dirty="0">
                <a:sym typeface="Wingdings" panose="05000000000000000000" pitchFamily="2" charset="2"/>
              </a:rPr>
              <a:t> in the body:</a:t>
            </a:r>
          </a:p>
          <a:p>
            <a:r>
              <a:rPr lang="en-HK" dirty="0">
                <a:sym typeface="Wingdings" panose="05000000000000000000" pitchFamily="2" charset="2"/>
              </a:rPr>
              <a:t>	</a:t>
            </a:r>
            <a:r>
              <a:rPr lang="en-HK" dirty="0" err="1">
                <a:sym typeface="Wingdings" panose="05000000000000000000" pitchFamily="2" charset="2"/>
              </a:rPr>
              <a:t>self.a</a:t>
            </a:r>
            <a:r>
              <a:rPr lang="en-HK" dirty="0">
                <a:sym typeface="Wingdings" panose="05000000000000000000" pitchFamily="2" charset="2"/>
              </a:rPr>
              <a:t>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objx.a</a:t>
            </a:r>
            <a:r>
              <a:rPr lang="en-HK" dirty="0">
                <a:solidFill>
                  <a:schemeClr val="bg1">
                    <a:lumMod val="75000"/>
                  </a:schemeClr>
                </a:solidFill>
                <a:sym typeface="Wingdings" panose="05000000000000000000" pitchFamily="2" charset="2"/>
              </a:rPr>
              <a:t>) </a:t>
            </a:r>
            <a:r>
              <a:rPr lang="en-HK" dirty="0">
                <a:sym typeface="Wingdings" panose="05000000000000000000" pitchFamily="2" charset="2"/>
              </a:rPr>
              <a:t> a </a:t>
            </a:r>
            <a:r>
              <a:rPr lang="en-HK" dirty="0">
                <a:solidFill>
                  <a:schemeClr val="bg1">
                    <a:lumMod val="75000"/>
                  </a:schemeClr>
                </a:solidFill>
                <a:sym typeface="Wingdings" panose="05000000000000000000" pitchFamily="2" charset="2"/>
              </a:rPr>
              <a:t>(== “Try me!”)</a:t>
            </a:r>
          </a:p>
          <a:p>
            <a:r>
              <a:rPr lang="en-HK" dirty="0">
                <a:sym typeface="Wingdings" panose="05000000000000000000" pitchFamily="2" charset="2"/>
              </a:rPr>
              <a:t>	</a:t>
            </a:r>
            <a:r>
              <a:rPr lang="en-HK" dirty="0" err="1">
                <a:sym typeface="Wingdings" panose="05000000000000000000" pitchFamily="2" charset="2"/>
              </a:rPr>
              <a:t>self.b</a:t>
            </a:r>
            <a:r>
              <a:rPr lang="en-HK" dirty="0">
                <a:sym typeface="Wingdings" panose="05000000000000000000" pitchFamily="2" charset="2"/>
              </a:rPr>
              <a:t>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objx.b</a:t>
            </a:r>
            <a:r>
              <a:rPr lang="en-HK" dirty="0">
                <a:solidFill>
                  <a:schemeClr val="bg1">
                    <a:lumMod val="75000"/>
                  </a:schemeClr>
                </a:solidFill>
                <a:sym typeface="Wingdings" panose="05000000000000000000" pitchFamily="2" charset="2"/>
              </a:rPr>
              <a:t>)</a:t>
            </a:r>
            <a:r>
              <a:rPr lang="en-HK" dirty="0">
                <a:sym typeface="Wingdings" panose="05000000000000000000" pitchFamily="2" charset="2"/>
              </a:rPr>
              <a:t>  13</a:t>
            </a:r>
          </a:p>
          <a:p>
            <a:r>
              <a:rPr lang="en-HK" dirty="0">
                <a:sym typeface="Wingdings" panose="05000000000000000000" pitchFamily="2" charset="2"/>
              </a:rPr>
              <a:t>         (iii)  return self </a:t>
            </a:r>
            <a:r>
              <a:rPr lang="en-HK" dirty="0">
                <a:solidFill>
                  <a:schemeClr val="bg1">
                    <a:lumMod val="75000"/>
                  </a:schemeClr>
                </a:solidFill>
                <a:sym typeface="Wingdings" panose="05000000000000000000" pitchFamily="2" charset="2"/>
              </a:rPr>
              <a:t>(== </a:t>
            </a:r>
            <a:r>
              <a:rPr lang="en-HK" dirty="0" err="1">
                <a:solidFill>
                  <a:schemeClr val="bg1">
                    <a:lumMod val="75000"/>
                  </a:schemeClr>
                </a:solidFill>
                <a:sym typeface="Wingdings" panose="05000000000000000000" pitchFamily="2" charset="2"/>
              </a:rPr>
              <a:t>objx</a:t>
            </a:r>
            <a:r>
              <a:rPr lang="en-HK" dirty="0">
                <a:solidFill>
                  <a:schemeClr val="bg1">
                    <a:lumMod val="75000"/>
                  </a:schemeClr>
                </a:solidFill>
                <a:sym typeface="Wingdings" panose="05000000000000000000" pitchFamily="2" charset="2"/>
              </a:rPr>
              <a:t>) </a:t>
            </a:r>
            <a:r>
              <a:rPr lang="en-HK" dirty="0">
                <a:sym typeface="Wingdings" panose="05000000000000000000" pitchFamily="2" charset="2"/>
              </a:rPr>
              <a:t>and </a:t>
            </a:r>
          </a:p>
          <a:p>
            <a:r>
              <a:rPr lang="en-HK" dirty="0">
                <a:sym typeface="Wingdings" panose="05000000000000000000" pitchFamily="2" charset="2"/>
              </a:rPr>
              <a:t>                 assign the returned value to q</a:t>
            </a:r>
          </a:p>
        </p:txBody>
      </p:sp>
      <p:sp>
        <p:nvSpPr>
          <p:cNvPr id="8" name="Rectangle: Rounded Corners 7">
            <a:extLst>
              <a:ext uri="{FF2B5EF4-FFF2-40B4-BE49-F238E27FC236}">
                <a16:creationId xmlns:a16="http://schemas.microsoft.com/office/drawing/2014/main" id="{40302C3C-0936-D1F3-BDA2-772BC9DFFF91}"/>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A1DEE107-1F49-DFAE-BAB8-3372E0CA1392}"/>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EA369BBE-017A-03A2-77E9-C20043BAD70D}"/>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DB0C9A7A-3DCA-FF2A-A358-BBB697C90748}"/>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3245B671-D33E-F712-AE2B-04F8C6DDB28C}"/>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spTree>
    <p:extLst>
      <p:ext uri="{BB962C8B-B14F-4D97-AF65-F5344CB8AC3E}">
        <p14:creationId xmlns:p14="http://schemas.microsoft.com/office/powerpoint/2010/main" val="3984834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0FAF-81B7-03B0-CC65-03B17E2033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DCBB0-AA14-CE90-C155-E29C5315FE99}"/>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B63E0D9D-BF71-9994-E98A-3BA64DC58CB4}"/>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51</a:t>
            </a:fld>
            <a:endParaRPr lang="en-HK"/>
          </a:p>
        </p:txBody>
      </p:sp>
      <p:pic>
        <p:nvPicPr>
          <p:cNvPr id="6" name="Picture 5">
            <a:extLst>
              <a:ext uri="{FF2B5EF4-FFF2-40B4-BE49-F238E27FC236}">
                <a16:creationId xmlns:a16="http://schemas.microsoft.com/office/drawing/2014/main" id="{C5A19A02-7F7A-0084-E182-EC0B23CB1FC7}"/>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AFE2C96B-0E55-228B-351A-2A783B5609DC}"/>
              </a:ext>
            </a:extLst>
          </p:cNvPr>
          <p:cNvSpPr txBox="1"/>
          <p:nvPr/>
        </p:nvSpPr>
        <p:spPr>
          <a:xfrm>
            <a:off x="6287210" y="4921295"/>
            <a:ext cx="2562496" cy="646331"/>
          </a:xfrm>
          <a:prstGeom prst="rect">
            <a:avLst/>
          </a:prstGeom>
          <a:solidFill>
            <a:schemeClr val="accent2">
              <a:lumMod val="20000"/>
              <a:lumOff val="80000"/>
            </a:schemeClr>
          </a:solidFill>
        </p:spPr>
        <p:txBody>
          <a:bodyPr wrap="none" rtlCol="0">
            <a:spAutoFit/>
          </a:bodyPr>
          <a:lstStyle/>
          <a:p>
            <a:r>
              <a:rPr lang="en-HK" dirty="0">
                <a:sym typeface="Wingdings" panose="05000000000000000000" pitchFamily="2" charset="2"/>
              </a:rPr>
              <a:t>print(</a:t>
            </a:r>
            <a:r>
              <a:rPr lang="en-HK" dirty="0" err="1">
                <a:sym typeface="Wingdings" panose="05000000000000000000" pitchFamily="2" charset="2"/>
              </a:rPr>
              <a:t>q.a</a:t>
            </a:r>
            <a:r>
              <a:rPr lang="en-HK" dirty="0">
                <a:solidFill>
                  <a:schemeClr val="bg1">
                    <a:lumMod val="65000"/>
                  </a:schemeClr>
                </a:solidFill>
                <a:sym typeface="Wingdings" panose="05000000000000000000" pitchFamily="2" charset="2"/>
              </a:rPr>
              <a:t>) == print(</a:t>
            </a:r>
            <a:r>
              <a:rPr lang="en-HK" dirty="0" err="1">
                <a:solidFill>
                  <a:schemeClr val="bg1">
                    <a:lumMod val="65000"/>
                  </a:schemeClr>
                </a:solidFill>
                <a:sym typeface="Wingdings" panose="05000000000000000000" pitchFamily="2" charset="2"/>
              </a:rPr>
              <a:t>objx.a</a:t>
            </a:r>
            <a:r>
              <a:rPr lang="en-HK" dirty="0">
                <a:solidFill>
                  <a:schemeClr val="bg1">
                    <a:lumMod val="65000"/>
                  </a:schemeClr>
                </a:solidFill>
                <a:sym typeface="Wingdings" panose="05000000000000000000" pitchFamily="2" charset="2"/>
              </a:rPr>
              <a:t>)</a:t>
            </a:r>
          </a:p>
          <a:p>
            <a:r>
              <a:rPr lang="en-HK" dirty="0">
                <a:solidFill>
                  <a:schemeClr val="bg1">
                    <a:lumMod val="65000"/>
                  </a:schemeClr>
                </a:solidFill>
                <a:sym typeface="Wingdings" panose="05000000000000000000" pitchFamily="2" charset="2"/>
              </a:rPr>
              <a:t>== print(“Try me!”)</a:t>
            </a:r>
          </a:p>
        </p:txBody>
      </p:sp>
      <p:sp>
        <p:nvSpPr>
          <p:cNvPr id="8" name="Rectangle: Rounded Corners 7">
            <a:extLst>
              <a:ext uri="{FF2B5EF4-FFF2-40B4-BE49-F238E27FC236}">
                <a16:creationId xmlns:a16="http://schemas.microsoft.com/office/drawing/2014/main" id="{3382361B-310B-21E0-8146-560D2AE369D4}"/>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9336E054-7EC6-5A42-0BC3-FFA8C6D37BC3}"/>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FD208553-231F-F4E4-214F-A0E50F13D839}"/>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99451CC4-3E3A-408F-6522-2A9790B1B67C}"/>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6BFDD8FE-80E4-0939-5B74-9920BE52411F}"/>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170A9B2B-06C1-5B53-F2F9-3B6076AADDAB}"/>
              </a:ext>
            </a:extLst>
          </p:cNvPr>
          <p:cNvCxnSpPr>
            <a:cxnSpLocks/>
            <a:stCxn id="4" idx="1"/>
          </p:cNvCxnSpPr>
          <p:nvPr/>
        </p:nvCxnSpPr>
        <p:spPr>
          <a:xfrm flipH="1" flipV="1">
            <a:off x="2845431" y="5230822"/>
            <a:ext cx="3441779" cy="1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DE4AD3-669C-DBBE-FB96-DB79A51C8592}"/>
              </a:ext>
            </a:extLst>
          </p:cNvPr>
          <p:cNvCxnSpPr>
            <a:cxnSpLocks/>
          </p:cNvCxnSpPr>
          <p:nvPr/>
        </p:nvCxnSpPr>
        <p:spPr>
          <a:xfrm flipH="1">
            <a:off x="2180929" y="5506283"/>
            <a:ext cx="4106281" cy="491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76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3ED84-6564-91AA-9EDD-D7CCCE6637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0C4BDC-A15B-D311-DF98-265DD7EC82DE}"/>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61E880D1-C815-6748-0F40-08C6ACC428A3}"/>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52</a:t>
            </a:fld>
            <a:endParaRPr lang="en-HK" dirty="0"/>
          </a:p>
        </p:txBody>
      </p:sp>
      <p:pic>
        <p:nvPicPr>
          <p:cNvPr id="6" name="Picture 5">
            <a:extLst>
              <a:ext uri="{FF2B5EF4-FFF2-40B4-BE49-F238E27FC236}">
                <a16:creationId xmlns:a16="http://schemas.microsoft.com/office/drawing/2014/main" id="{672A2E88-5D89-610F-E9AC-0DE2537413F6}"/>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421B98CA-122D-7286-786D-35E250B64FE2}"/>
              </a:ext>
            </a:extLst>
          </p:cNvPr>
          <p:cNvSpPr txBox="1"/>
          <p:nvPr/>
        </p:nvSpPr>
        <p:spPr>
          <a:xfrm>
            <a:off x="6287210" y="4921295"/>
            <a:ext cx="2263312" cy="646331"/>
          </a:xfrm>
          <a:prstGeom prst="rect">
            <a:avLst/>
          </a:prstGeom>
          <a:solidFill>
            <a:schemeClr val="accent2">
              <a:lumMod val="20000"/>
              <a:lumOff val="80000"/>
            </a:schemeClr>
          </a:solidFill>
        </p:spPr>
        <p:txBody>
          <a:bodyPr wrap="none" rtlCol="0">
            <a:spAutoFit/>
          </a:bodyPr>
          <a:lstStyle/>
          <a:p>
            <a:r>
              <a:rPr lang="en-HK" dirty="0" err="1">
                <a:sym typeface="Wingdings" panose="05000000000000000000" pitchFamily="2" charset="2"/>
              </a:rPr>
              <a:t>q.f</a:t>
            </a:r>
            <a:r>
              <a:rPr lang="en-HK" dirty="0">
                <a:sym typeface="Wingdings" panose="05000000000000000000" pitchFamily="2" charset="2"/>
              </a:rPr>
              <a:t>():</a:t>
            </a:r>
          </a:p>
          <a:p>
            <a:r>
              <a:rPr lang="en-HK" dirty="0">
                <a:sym typeface="Wingdings" panose="05000000000000000000" pitchFamily="2" charset="2"/>
              </a:rPr>
              <a:t>  (</a:t>
            </a:r>
            <a:r>
              <a:rPr lang="en-HK" dirty="0" err="1">
                <a:sym typeface="Wingdings" panose="05000000000000000000" pitchFamily="2" charset="2"/>
              </a:rPr>
              <a:t>i</a:t>
            </a:r>
            <a:r>
              <a:rPr lang="en-HK" dirty="0">
                <a:sym typeface="Wingdings" panose="05000000000000000000" pitchFamily="2" charset="2"/>
              </a:rPr>
              <a:t>) argument passing:</a:t>
            </a:r>
          </a:p>
        </p:txBody>
      </p:sp>
      <p:sp>
        <p:nvSpPr>
          <p:cNvPr id="8" name="Rectangle: Rounded Corners 7">
            <a:extLst>
              <a:ext uri="{FF2B5EF4-FFF2-40B4-BE49-F238E27FC236}">
                <a16:creationId xmlns:a16="http://schemas.microsoft.com/office/drawing/2014/main" id="{9B6AE0F1-00ED-8664-92C9-7BAE0FA40823}"/>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3689349A-69EF-2FFF-EC59-2FF76A02949B}"/>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5C9439C2-F965-A511-BE97-7852AE8D0AC0}"/>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700B9639-8A00-F744-03CE-576B088D37F6}"/>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61F59F36-49DB-56A4-8814-D1B4FB94EF36}"/>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CF4184F7-2A55-7D63-27BD-AC5A21D54939}"/>
              </a:ext>
            </a:extLst>
          </p:cNvPr>
          <p:cNvCxnSpPr>
            <a:cxnSpLocks/>
            <a:stCxn id="4" idx="1"/>
          </p:cNvCxnSpPr>
          <p:nvPr/>
        </p:nvCxnSpPr>
        <p:spPr>
          <a:xfrm flipH="1">
            <a:off x="1794723" y="5244461"/>
            <a:ext cx="4492487" cy="258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078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6FE5-C8AA-8B78-CFBA-7E47EAD06D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A682B-3538-F58C-E321-0B86784169DC}"/>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9B07165F-4D23-10F9-742D-E99609E224E6}"/>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53</a:t>
            </a:fld>
            <a:endParaRPr lang="en-HK" dirty="0"/>
          </a:p>
        </p:txBody>
      </p:sp>
      <p:pic>
        <p:nvPicPr>
          <p:cNvPr id="6" name="Picture 5">
            <a:extLst>
              <a:ext uri="{FF2B5EF4-FFF2-40B4-BE49-F238E27FC236}">
                <a16:creationId xmlns:a16="http://schemas.microsoft.com/office/drawing/2014/main" id="{1C2B6E8F-94E2-BE67-AA2D-FC4B925DCF9E}"/>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EAB38648-B378-1E46-3212-D5F3D3C43003}"/>
              </a:ext>
            </a:extLst>
          </p:cNvPr>
          <p:cNvSpPr txBox="1"/>
          <p:nvPr/>
        </p:nvSpPr>
        <p:spPr>
          <a:xfrm>
            <a:off x="6287210" y="4921295"/>
            <a:ext cx="5393592" cy="646331"/>
          </a:xfrm>
          <a:prstGeom prst="rect">
            <a:avLst/>
          </a:prstGeom>
          <a:solidFill>
            <a:schemeClr val="accent2">
              <a:lumMod val="20000"/>
              <a:lumOff val="80000"/>
            </a:schemeClr>
          </a:solidFill>
        </p:spPr>
        <p:txBody>
          <a:bodyPr wrap="none" rtlCol="0">
            <a:spAutoFit/>
          </a:bodyPr>
          <a:lstStyle/>
          <a:p>
            <a:r>
              <a:rPr lang="en-HK" dirty="0" err="1">
                <a:sym typeface="Wingdings" panose="05000000000000000000" pitchFamily="2" charset="2"/>
              </a:rPr>
              <a:t>q.f</a:t>
            </a:r>
            <a:r>
              <a:rPr lang="en-HK" dirty="0">
                <a:sym typeface="Wingdings" panose="05000000000000000000" pitchFamily="2" charset="2"/>
              </a:rPr>
              <a:t>():</a:t>
            </a:r>
          </a:p>
          <a:p>
            <a:r>
              <a:rPr lang="en-HK" dirty="0">
                <a:sym typeface="Wingdings" panose="05000000000000000000" pitchFamily="2" charset="2"/>
              </a:rPr>
              <a:t>  (</a:t>
            </a:r>
            <a:r>
              <a:rPr lang="en-HK" dirty="0" err="1">
                <a:sym typeface="Wingdings" panose="05000000000000000000" pitchFamily="2" charset="2"/>
              </a:rPr>
              <a:t>i</a:t>
            </a:r>
            <a:r>
              <a:rPr lang="en-HK" dirty="0">
                <a:sym typeface="Wingdings" panose="05000000000000000000" pitchFamily="2" charset="2"/>
              </a:rPr>
              <a:t>) argument passing:  ?? where is the first argument??</a:t>
            </a:r>
          </a:p>
        </p:txBody>
      </p:sp>
      <p:sp>
        <p:nvSpPr>
          <p:cNvPr id="8" name="Rectangle: Rounded Corners 7">
            <a:extLst>
              <a:ext uri="{FF2B5EF4-FFF2-40B4-BE49-F238E27FC236}">
                <a16:creationId xmlns:a16="http://schemas.microsoft.com/office/drawing/2014/main" id="{C7B3AA06-4F92-992E-1E9D-474DB93C6019}"/>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C3D28C8D-FD5C-97AE-BA9F-DFE57F179E3E}"/>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1B21F431-4B54-933D-2F8F-808F283079C7}"/>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C612AD4D-4B41-7643-3262-ED59F5A5ACF9}"/>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DF02AFB8-FE63-8A71-4384-A545B4CF3640}"/>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5611D1F6-8D3F-9564-3A3D-425BF00991B1}"/>
              </a:ext>
            </a:extLst>
          </p:cNvPr>
          <p:cNvCxnSpPr>
            <a:cxnSpLocks/>
            <a:stCxn id="4" idx="1"/>
          </p:cNvCxnSpPr>
          <p:nvPr/>
        </p:nvCxnSpPr>
        <p:spPr>
          <a:xfrm flipH="1">
            <a:off x="1766325" y="5244461"/>
            <a:ext cx="4520885" cy="241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6F223D0-DF18-C94B-7BA5-E52EB972028F}"/>
              </a:ext>
            </a:extLst>
          </p:cNvPr>
          <p:cNvCxnSpPr/>
          <p:nvPr/>
        </p:nvCxnSpPr>
        <p:spPr>
          <a:xfrm rot="10800000">
            <a:off x="3288432" y="3515613"/>
            <a:ext cx="5878286" cy="1728849"/>
          </a:xfrm>
          <a:prstGeom prst="bentConnector3">
            <a:avLst>
              <a:gd name="adj1" fmla="val 43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568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ABD9E-BC08-B155-FC8B-042F207831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89FE4D-9825-972F-FC93-AC9BB89FDCA3}"/>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555F61BD-843B-9BB0-55D7-4BA9B60BE6ED}"/>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54</a:t>
            </a:fld>
            <a:endParaRPr lang="en-HK" dirty="0"/>
          </a:p>
        </p:txBody>
      </p:sp>
      <p:pic>
        <p:nvPicPr>
          <p:cNvPr id="6" name="Picture 5">
            <a:extLst>
              <a:ext uri="{FF2B5EF4-FFF2-40B4-BE49-F238E27FC236}">
                <a16:creationId xmlns:a16="http://schemas.microsoft.com/office/drawing/2014/main" id="{CB92F3BE-3630-3BC6-C92E-3C31F32DC57A}"/>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4AD0E624-2E9C-CB90-F376-55590E34C950}"/>
              </a:ext>
            </a:extLst>
          </p:cNvPr>
          <p:cNvSpPr txBox="1"/>
          <p:nvPr/>
        </p:nvSpPr>
        <p:spPr>
          <a:xfrm>
            <a:off x="6287210" y="4921295"/>
            <a:ext cx="5393592" cy="646331"/>
          </a:xfrm>
          <a:prstGeom prst="rect">
            <a:avLst/>
          </a:prstGeom>
          <a:solidFill>
            <a:schemeClr val="accent2">
              <a:lumMod val="20000"/>
              <a:lumOff val="80000"/>
            </a:schemeClr>
          </a:solidFill>
        </p:spPr>
        <p:txBody>
          <a:bodyPr wrap="none" rtlCol="0">
            <a:spAutoFit/>
          </a:bodyPr>
          <a:lstStyle/>
          <a:p>
            <a:r>
              <a:rPr lang="en-HK" dirty="0" err="1">
                <a:sym typeface="Wingdings" panose="05000000000000000000" pitchFamily="2" charset="2"/>
              </a:rPr>
              <a:t>q.f</a:t>
            </a:r>
            <a:r>
              <a:rPr lang="en-HK" dirty="0">
                <a:sym typeface="Wingdings" panose="05000000000000000000" pitchFamily="2" charset="2"/>
              </a:rPr>
              <a:t>():</a:t>
            </a:r>
          </a:p>
          <a:p>
            <a:r>
              <a:rPr lang="en-HK" dirty="0">
                <a:sym typeface="Wingdings" panose="05000000000000000000" pitchFamily="2" charset="2"/>
              </a:rPr>
              <a:t>  (</a:t>
            </a:r>
            <a:r>
              <a:rPr lang="en-HK" dirty="0" err="1">
                <a:sym typeface="Wingdings" panose="05000000000000000000" pitchFamily="2" charset="2"/>
              </a:rPr>
              <a:t>i</a:t>
            </a:r>
            <a:r>
              <a:rPr lang="en-HK" dirty="0">
                <a:sym typeface="Wingdings" panose="05000000000000000000" pitchFamily="2" charset="2"/>
              </a:rPr>
              <a:t>) argument passing:  ?? where is the first argument??</a:t>
            </a:r>
          </a:p>
        </p:txBody>
      </p:sp>
      <p:sp>
        <p:nvSpPr>
          <p:cNvPr id="8" name="Rectangle: Rounded Corners 7">
            <a:extLst>
              <a:ext uri="{FF2B5EF4-FFF2-40B4-BE49-F238E27FC236}">
                <a16:creationId xmlns:a16="http://schemas.microsoft.com/office/drawing/2014/main" id="{73D13077-5415-D19F-86D4-3544FACE846E}"/>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6D65650D-4E95-5163-E62B-3857FE628B41}"/>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CFE70AE4-B66D-8E6B-5EEE-C6F4419C3B2F}"/>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9D08F4AE-DB77-2CF8-46BE-FDBC2D7187F9}"/>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390FF428-F544-A2D9-83AB-2D3A839DCC28}"/>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7A9716F2-7802-97C8-AC79-968C42C7E8B9}"/>
              </a:ext>
            </a:extLst>
          </p:cNvPr>
          <p:cNvCxnSpPr>
            <a:cxnSpLocks/>
            <a:stCxn id="4" idx="1"/>
          </p:cNvCxnSpPr>
          <p:nvPr/>
        </p:nvCxnSpPr>
        <p:spPr>
          <a:xfrm flipH="1">
            <a:off x="2521699" y="5244461"/>
            <a:ext cx="3765511"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3DCFD7-B55E-C6F1-46BE-42325D15D8B0}"/>
              </a:ext>
            </a:extLst>
          </p:cNvPr>
          <p:cNvCxnSpPr/>
          <p:nvPr/>
        </p:nvCxnSpPr>
        <p:spPr>
          <a:xfrm>
            <a:off x="6440557" y="4554961"/>
            <a:ext cx="0" cy="4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75ED8E-82F3-66DA-94D1-A73932CE251B}"/>
              </a:ext>
            </a:extLst>
          </p:cNvPr>
          <p:cNvSpPr txBox="1"/>
          <p:nvPr/>
        </p:nvSpPr>
        <p:spPr>
          <a:xfrm>
            <a:off x="6184978" y="4139463"/>
            <a:ext cx="1516184" cy="369332"/>
          </a:xfrm>
          <a:prstGeom prst="rect">
            <a:avLst/>
          </a:prstGeom>
          <a:noFill/>
        </p:spPr>
        <p:txBody>
          <a:bodyPr wrap="none" rtlCol="0">
            <a:spAutoFit/>
          </a:bodyPr>
          <a:lstStyle/>
          <a:p>
            <a:r>
              <a:rPr lang="en-HK" dirty="0"/>
              <a:t>first argument</a:t>
            </a:r>
          </a:p>
        </p:txBody>
      </p:sp>
    </p:spTree>
    <p:extLst>
      <p:ext uri="{BB962C8B-B14F-4D97-AF65-F5344CB8AC3E}">
        <p14:creationId xmlns:p14="http://schemas.microsoft.com/office/powerpoint/2010/main" val="317854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9DAE6-EC00-F04E-A7C7-0A476935AB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68024-DFF4-5DC4-DDD5-86E1C4E2F6F3}"/>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B13E7A12-DC44-3F52-7A0F-D724018382FE}"/>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55</a:t>
            </a:fld>
            <a:endParaRPr lang="en-HK" dirty="0"/>
          </a:p>
        </p:txBody>
      </p:sp>
      <p:pic>
        <p:nvPicPr>
          <p:cNvPr id="6" name="Picture 5">
            <a:extLst>
              <a:ext uri="{FF2B5EF4-FFF2-40B4-BE49-F238E27FC236}">
                <a16:creationId xmlns:a16="http://schemas.microsoft.com/office/drawing/2014/main" id="{55675509-8CA5-9A3E-2048-6DA16429500B}"/>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4B110729-CE3C-4CA1-230F-DBB65DE7E677}"/>
              </a:ext>
            </a:extLst>
          </p:cNvPr>
          <p:cNvSpPr txBox="1"/>
          <p:nvPr/>
        </p:nvSpPr>
        <p:spPr>
          <a:xfrm>
            <a:off x="6287210" y="4921295"/>
            <a:ext cx="2405980" cy="923330"/>
          </a:xfrm>
          <a:prstGeom prst="rect">
            <a:avLst/>
          </a:prstGeom>
          <a:solidFill>
            <a:schemeClr val="accent2">
              <a:lumMod val="20000"/>
              <a:lumOff val="80000"/>
            </a:schemeClr>
          </a:solidFill>
        </p:spPr>
        <p:txBody>
          <a:bodyPr wrap="none" rtlCol="0">
            <a:spAutoFit/>
          </a:bodyPr>
          <a:lstStyle/>
          <a:p>
            <a:r>
              <a:rPr lang="en-HK" dirty="0" err="1">
                <a:sym typeface="Wingdings" panose="05000000000000000000" pitchFamily="2" charset="2"/>
              </a:rPr>
              <a:t>q.f</a:t>
            </a:r>
            <a:r>
              <a:rPr lang="en-HK" dirty="0">
                <a:sym typeface="Wingdings" panose="05000000000000000000" pitchFamily="2" charset="2"/>
              </a:rPr>
              <a:t>():</a:t>
            </a:r>
          </a:p>
          <a:p>
            <a:r>
              <a:rPr lang="en-HK" dirty="0">
                <a:sym typeface="Wingdings" panose="05000000000000000000" pitchFamily="2" charset="2"/>
              </a:rPr>
              <a:t>  (</a:t>
            </a:r>
            <a:r>
              <a:rPr lang="en-HK" dirty="0" err="1">
                <a:sym typeface="Wingdings" panose="05000000000000000000" pitchFamily="2" charset="2"/>
              </a:rPr>
              <a:t>i</a:t>
            </a:r>
            <a:r>
              <a:rPr lang="en-HK" dirty="0">
                <a:sym typeface="Wingdings" panose="05000000000000000000" pitchFamily="2" charset="2"/>
              </a:rPr>
              <a:t>) argument passing: </a:t>
            </a:r>
          </a:p>
          <a:p>
            <a:r>
              <a:rPr lang="en-HK" b="1" dirty="0">
                <a:solidFill>
                  <a:srgbClr val="FF0000"/>
                </a:solidFill>
                <a:sym typeface="Wingdings" panose="05000000000000000000" pitchFamily="2" charset="2"/>
              </a:rPr>
              <a:t>          self  q </a:t>
            </a:r>
            <a:r>
              <a:rPr lang="en-HK" b="1" dirty="0">
                <a:solidFill>
                  <a:srgbClr val="00B050"/>
                </a:solidFill>
                <a:sym typeface="Wingdings" panose="05000000000000000000" pitchFamily="2" charset="2"/>
              </a:rPr>
              <a:t>(== </a:t>
            </a:r>
            <a:r>
              <a:rPr lang="en-HK" b="1" dirty="0" err="1">
                <a:solidFill>
                  <a:srgbClr val="00B050"/>
                </a:solidFill>
                <a:sym typeface="Wingdings" panose="05000000000000000000" pitchFamily="2" charset="2"/>
              </a:rPr>
              <a:t>objx</a:t>
            </a:r>
            <a:r>
              <a:rPr lang="en-HK" b="1" dirty="0">
                <a:solidFill>
                  <a:srgbClr val="00B050"/>
                </a:solidFill>
                <a:sym typeface="Wingdings" panose="05000000000000000000" pitchFamily="2" charset="2"/>
              </a:rPr>
              <a:t>)</a:t>
            </a:r>
          </a:p>
        </p:txBody>
      </p:sp>
      <p:sp>
        <p:nvSpPr>
          <p:cNvPr id="8" name="Rectangle: Rounded Corners 7">
            <a:extLst>
              <a:ext uri="{FF2B5EF4-FFF2-40B4-BE49-F238E27FC236}">
                <a16:creationId xmlns:a16="http://schemas.microsoft.com/office/drawing/2014/main" id="{74D37A62-E155-CD14-8F92-B676373E1FEA}"/>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D4619E3B-C725-8CB1-91EF-E16E731E9FD9}"/>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F1A287F5-73F7-DFD9-8BBB-4D97AD1BF989}"/>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CF191FD6-67C0-EEC2-1993-55086C54066D}"/>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7845E474-3AC3-CB44-799C-CD557922D026}"/>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D39182DD-61F2-0316-0E5D-2570325CCB3D}"/>
              </a:ext>
            </a:extLst>
          </p:cNvPr>
          <p:cNvCxnSpPr>
            <a:cxnSpLocks/>
            <a:stCxn id="4" idx="1"/>
          </p:cNvCxnSpPr>
          <p:nvPr/>
        </p:nvCxnSpPr>
        <p:spPr>
          <a:xfrm flipH="1">
            <a:off x="2521699" y="5382960"/>
            <a:ext cx="3765511"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DEAE74-2591-528E-2717-CD3AA8FB8B8F}"/>
              </a:ext>
            </a:extLst>
          </p:cNvPr>
          <p:cNvCxnSpPr/>
          <p:nvPr/>
        </p:nvCxnSpPr>
        <p:spPr>
          <a:xfrm>
            <a:off x="6440557" y="4554961"/>
            <a:ext cx="0" cy="4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2B1C7DA-0894-60F6-D2B9-7585BD05A52B}"/>
              </a:ext>
            </a:extLst>
          </p:cNvPr>
          <p:cNvSpPr txBox="1"/>
          <p:nvPr/>
        </p:nvSpPr>
        <p:spPr>
          <a:xfrm>
            <a:off x="6184978" y="4139463"/>
            <a:ext cx="1516184" cy="369332"/>
          </a:xfrm>
          <a:prstGeom prst="rect">
            <a:avLst/>
          </a:prstGeom>
          <a:noFill/>
        </p:spPr>
        <p:txBody>
          <a:bodyPr wrap="none" rtlCol="0">
            <a:spAutoFit/>
          </a:bodyPr>
          <a:lstStyle/>
          <a:p>
            <a:r>
              <a:rPr lang="en-HK" dirty="0"/>
              <a:t>first argument</a:t>
            </a:r>
          </a:p>
        </p:txBody>
      </p:sp>
    </p:spTree>
    <p:extLst>
      <p:ext uri="{BB962C8B-B14F-4D97-AF65-F5344CB8AC3E}">
        <p14:creationId xmlns:p14="http://schemas.microsoft.com/office/powerpoint/2010/main" val="4025420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B919-8E2E-6B96-146F-609BB3B9BAE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B9FE79-722C-DE2F-C62F-E4C888370DB6}"/>
              </a:ext>
            </a:extLst>
          </p:cNvPr>
          <p:cNvSpPr>
            <a:spLocks noGrp="1"/>
          </p:cNvSpPr>
          <p:nvPr>
            <p:ph type="title"/>
          </p:nvPr>
        </p:nvSpPr>
        <p:spPr/>
        <p:txBody>
          <a:bodyPr/>
          <a:lstStyle/>
          <a:p>
            <a:r>
              <a:rPr lang="en-HK" dirty="0"/>
              <a:t>An example: a simple class</a:t>
            </a:r>
          </a:p>
        </p:txBody>
      </p:sp>
      <p:sp>
        <p:nvSpPr>
          <p:cNvPr id="2" name="Slide Number Placeholder 1">
            <a:extLst>
              <a:ext uri="{FF2B5EF4-FFF2-40B4-BE49-F238E27FC236}">
                <a16:creationId xmlns:a16="http://schemas.microsoft.com/office/drawing/2014/main" id="{C6B44F6F-2939-9EC5-CB76-6325B76097E5}"/>
              </a:ext>
            </a:extLst>
          </p:cNvPr>
          <p:cNvSpPr>
            <a:spLocks noGrp="1"/>
          </p:cNvSpPr>
          <p:nvPr>
            <p:ph type="sldNum" sz="quarter" idx="12"/>
          </p:nvPr>
        </p:nvSpPr>
        <p:spPr>
          <a:xfrm>
            <a:off x="8610600" y="6310312"/>
            <a:ext cx="2743200" cy="365125"/>
          </a:xfrm>
        </p:spPr>
        <p:txBody>
          <a:bodyPr/>
          <a:lstStyle/>
          <a:p>
            <a:fld id="{81B3A8E7-0AD1-4B48-83E8-08BF0BD63A5E}" type="slidenum">
              <a:rPr lang="en-HK" smtClean="0"/>
              <a:t>56</a:t>
            </a:fld>
            <a:endParaRPr lang="en-HK" dirty="0"/>
          </a:p>
        </p:txBody>
      </p:sp>
      <p:pic>
        <p:nvPicPr>
          <p:cNvPr id="6" name="Picture 5">
            <a:extLst>
              <a:ext uri="{FF2B5EF4-FFF2-40B4-BE49-F238E27FC236}">
                <a16:creationId xmlns:a16="http://schemas.microsoft.com/office/drawing/2014/main" id="{29FBB538-11ED-8108-343D-BA1FBAEC61CF}"/>
              </a:ext>
            </a:extLst>
          </p:cNvPr>
          <p:cNvPicPr>
            <a:picLocks noChangeAspect="1"/>
          </p:cNvPicPr>
          <p:nvPr/>
        </p:nvPicPr>
        <p:blipFill>
          <a:blip r:embed="rId2"/>
          <a:stretch>
            <a:fillRect/>
          </a:stretch>
        </p:blipFill>
        <p:spPr>
          <a:xfrm>
            <a:off x="838200" y="1542119"/>
            <a:ext cx="4588565" cy="5129045"/>
          </a:xfrm>
          <a:prstGeom prst="rect">
            <a:avLst/>
          </a:prstGeom>
        </p:spPr>
      </p:pic>
      <p:sp>
        <p:nvSpPr>
          <p:cNvPr id="4" name="TextBox 3">
            <a:extLst>
              <a:ext uri="{FF2B5EF4-FFF2-40B4-BE49-F238E27FC236}">
                <a16:creationId xmlns:a16="http://schemas.microsoft.com/office/drawing/2014/main" id="{21CC0496-8991-F04F-2B7F-063815B519F5}"/>
              </a:ext>
            </a:extLst>
          </p:cNvPr>
          <p:cNvSpPr txBox="1"/>
          <p:nvPr/>
        </p:nvSpPr>
        <p:spPr>
          <a:xfrm>
            <a:off x="6287210" y="4921295"/>
            <a:ext cx="4063933" cy="1477328"/>
          </a:xfrm>
          <a:prstGeom prst="rect">
            <a:avLst/>
          </a:prstGeom>
          <a:solidFill>
            <a:schemeClr val="accent2">
              <a:lumMod val="20000"/>
              <a:lumOff val="80000"/>
            </a:schemeClr>
          </a:solidFill>
        </p:spPr>
        <p:txBody>
          <a:bodyPr wrap="none" rtlCol="0">
            <a:spAutoFit/>
          </a:bodyPr>
          <a:lstStyle/>
          <a:p>
            <a:r>
              <a:rPr lang="en-HK" dirty="0" err="1">
                <a:sym typeface="Wingdings" panose="05000000000000000000" pitchFamily="2" charset="2"/>
              </a:rPr>
              <a:t>q.f</a:t>
            </a:r>
            <a:r>
              <a:rPr lang="en-HK" dirty="0">
                <a:sym typeface="Wingdings" panose="05000000000000000000" pitchFamily="2" charset="2"/>
              </a:rPr>
              <a:t>():</a:t>
            </a:r>
          </a:p>
          <a:p>
            <a:r>
              <a:rPr lang="en-HK" dirty="0">
                <a:sym typeface="Wingdings" panose="05000000000000000000" pitchFamily="2" charset="2"/>
              </a:rPr>
              <a:t>  (</a:t>
            </a:r>
            <a:r>
              <a:rPr lang="en-HK" dirty="0" err="1">
                <a:sym typeface="Wingdings" panose="05000000000000000000" pitchFamily="2" charset="2"/>
              </a:rPr>
              <a:t>i</a:t>
            </a:r>
            <a:r>
              <a:rPr lang="en-HK" dirty="0">
                <a:sym typeface="Wingdings" panose="05000000000000000000" pitchFamily="2" charset="2"/>
              </a:rPr>
              <a:t>) argument passing: </a:t>
            </a:r>
          </a:p>
          <a:p>
            <a:r>
              <a:rPr lang="en-HK" b="1" dirty="0">
                <a:solidFill>
                  <a:srgbClr val="FF0000"/>
                </a:solidFill>
                <a:sym typeface="Wingdings" panose="05000000000000000000" pitchFamily="2" charset="2"/>
              </a:rPr>
              <a:t>          self  q </a:t>
            </a:r>
            <a:r>
              <a:rPr lang="en-HK" b="1" dirty="0">
                <a:solidFill>
                  <a:srgbClr val="00B050"/>
                </a:solidFill>
                <a:sym typeface="Wingdings" panose="05000000000000000000" pitchFamily="2" charset="2"/>
              </a:rPr>
              <a:t>(== </a:t>
            </a:r>
            <a:r>
              <a:rPr lang="en-HK" b="1" dirty="0" err="1">
                <a:solidFill>
                  <a:srgbClr val="00B050"/>
                </a:solidFill>
                <a:sym typeface="Wingdings" panose="05000000000000000000" pitchFamily="2" charset="2"/>
              </a:rPr>
              <a:t>objx</a:t>
            </a:r>
            <a:r>
              <a:rPr lang="en-HK" b="1" dirty="0">
                <a:solidFill>
                  <a:srgbClr val="00B050"/>
                </a:solidFill>
                <a:sym typeface="Wingdings" panose="05000000000000000000" pitchFamily="2" charset="2"/>
              </a:rPr>
              <a:t>)</a:t>
            </a:r>
          </a:p>
          <a:p>
            <a:r>
              <a:rPr lang="en-HK" b="1" dirty="0">
                <a:sym typeface="Wingdings" panose="05000000000000000000" pitchFamily="2" charset="2"/>
              </a:rPr>
              <a:t>  (ii) execute </a:t>
            </a:r>
            <a:r>
              <a:rPr lang="en-HK" b="1" dirty="0" err="1">
                <a:sym typeface="Wingdings" panose="05000000000000000000" pitchFamily="2" charset="2"/>
              </a:rPr>
              <a:t>stmt</a:t>
            </a:r>
            <a:r>
              <a:rPr lang="en-HK" b="1" dirty="0">
                <a:sym typeface="Wingdings" panose="05000000000000000000" pitchFamily="2" charset="2"/>
              </a:rPr>
              <a:t> in body:</a:t>
            </a:r>
          </a:p>
          <a:p>
            <a:r>
              <a:rPr lang="en-HK" b="1" dirty="0">
                <a:sym typeface="Wingdings" panose="05000000000000000000" pitchFamily="2" charset="2"/>
              </a:rPr>
              <a:t>         print(“b = “, </a:t>
            </a:r>
            <a:r>
              <a:rPr lang="en-HK" b="1" dirty="0" err="1">
                <a:sym typeface="Wingdings" panose="05000000000000000000" pitchFamily="2" charset="2"/>
              </a:rPr>
              <a:t>self.b</a:t>
            </a:r>
            <a:r>
              <a:rPr lang="en-HK" b="1" dirty="0">
                <a:sym typeface="Wingdings" panose="05000000000000000000" pitchFamily="2" charset="2"/>
              </a:rPr>
              <a:t> </a:t>
            </a:r>
            <a:r>
              <a:rPr lang="en-HK" b="1" dirty="0">
                <a:solidFill>
                  <a:srgbClr val="00B050"/>
                </a:solidFill>
                <a:sym typeface="Wingdings" panose="05000000000000000000" pitchFamily="2" charset="2"/>
              </a:rPr>
              <a:t>(== </a:t>
            </a:r>
            <a:r>
              <a:rPr lang="en-HK" b="1" dirty="0" err="1">
                <a:solidFill>
                  <a:srgbClr val="00B050"/>
                </a:solidFill>
                <a:sym typeface="Wingdings" panose="05000000000000000000" pitchFamily="2" charset="2"/>
              </a:rPr>
              <a:t>objx.b</a:t>
            </a:r>
            <a:r>
              <a:rPr lang="en-HK" b="1" dirty="0">
                <a:solidFill>
                  <a:srgbClr val="00B050"/>
                </a:solidFill>
                <a:sym typeface="Wingdings" panose="05000000000000000000" pitchFamily="2" charset="2"/>
              </a:rPr>
              <a:t> ==13))</a:t>
            </a:r>
          </a:p>
        </p:txBody>
      </p:sp>
      <p:sp>
        <p:nvSpPr>
          <p:cNvPr id="8" name="Rectangle: Rounded Corners 7">
            <a:extLst>
              <a:ext uri="{FF2B5EF4-FFF2-40B4-BE49-F238E27FC236}">
                <a16:creationId xmlns:a16="http://schemas.microsoft.com/office/drawing/2014/main" id="{B8A3A398-3797-8CD3-B93E-FE32FED1BC16}"/>
              </a:ext>
            </a:extLst>
          </p:cNvPr>
          <p:cNvSpPr/>
          <p:nvPr/>
        </p:nvSpPr>
        <p:spPr>
          <a:xfrm>
            <a:off x="9855843" y="2333472"/>
            <a:ext cx="1497957" cy="8160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err="1"/>
              <a:t>objx.a</a:t>
            </a:r>
            <a:r>
              <a:rPr lang="en-HK" sz="1200" dirty="0"/>
              <a:t> = “Try me!”</a:t>
            </a:r>
          </a:p>
          <a:p>
            <a:r>
              <a:rPr lang="en-HK" sz="1200" dirty="0" err="1"/>
              <a:t>objx.b</a:t>
            </a:r>
            <a:r>
              <a:rPr lang="en-HK" sz="1200" dirty="0"/>
              <a:t> = 13</a:t>
            </a:r>
          </a:p>
        </p:txBody>
      </p:sp>
      <p:sp>
        <p:nvSpPr>
          <p:cNvPr id="9" name="TextBox 8">
            <a:extLst>
              <a:ext uri="{FF2B5EF4-FFF2-40B4-BE49-F238E27FC236}">
                <a16:creationId xmlns:a16="http://schemas.microsoft.com/office/drawing/2014/main" id="{5060F687-6F13-D24F-E397-E7BC5A48C695}"/>
              </a:ext>
            </a:extLst>
          </p:cNvPr>
          <p:cNvSpPr txBox="1"/>
          <p:nvPr/>
        </p:nvSpPr>
        <p:spPr>
          <a:xfrm>
            <a:off x="9312955" y="2321253"/>
            <a:ext cx="582211" cy="369332"/>
          </a:xfrm>
          <a:prstGeom prst="rect">
            <a:avLst/>
          </a:prstGeom>
          <a:noFill/>
        </p:spPr>
        <p:txBody>
          <a:bodyPr wrap="none" rtlCol="0">
            <a:spAutoFit/>
          </a:bodyPr>
          <a:lstStyle/>
          <a:p>
            <a:r>
              <a:rPr lang="en-HK" dirty="0" err="1"/>
              <a:t>objx</a:t>
            </a:r>
            <a:endParaRPr lang="en-HK" dirty="0"/>
          </a:p>
        </p:txBody>
      </p:sp>
      <p:sp>
        <p:nvSpPr>
          <p:cNvPr id="5" name="TextBox 4">
            <a:extLst>
              <a:ext uri="{FF2B5EF4-FFF2-40B4-BE49-F238E27FC236}">
                <a16:creationId xmlns:a16="http://schemas.microsoft.com/office/drawing/2014/main" id="{5DC1C5D5-1388-6B03-6477-B08424A6BDE4}"/>
              </a:ext>
            </a:extLst>
          </p:cNvPr>
          <p:cNvSpPr txBox="1"/>
          <p:nvPr/>
        </p:nvSpPr>
        <p:spPr>
          <a:xfrm>
            <a:off x="9855843" y="1679254"/>
            <a:ext cx="1324722" cy="646331"/>
          </a:xfrm>
          <a:prstGeom prst="rect">
            <a:avLst/>
          </a:prstGeom>
          <a:solidFill>
            <a:schemeClr val="accent5">
              <a:lumMod val="20000"/>
              <a:lumOff val="80000"/>
            </a:schemeClr>
          </a:solidFill>
        </p:spPr>
        <p:txBody>
          <a:bodyPr wrap="none" rtlCol="0">
            <a:spAutoFit/>
          </a:bodyPr>
          <a:lstStyle/>
          <a:p>
            <a:r>
              <a:rPr lang="en-HK" dirty="0"/>
              <a:t>self: </a:t>
            </a:r>
            <a:r>
              <a:rPr lang="en-HK" dirty="0" err="1"/>
              <a:t>objx</a:t>
            </a:r>
            <a:endParaRPr lang="en-HK" dirty="0"/>
          </a:p>
          <a:p>
            <a:r>
              <a:rPr lang="en-HK" dirty="0"/>
              <a:t>a: “Try me!”</a:t>
            </a:r>
          </a:p>
        </p:txBody>
      </p:sp>
      <p:sp>
        <p:nvSpPr>
          <p:cNvPr id="7" name="TextBox 6">
            <a:extLst>
              <a:ext uri="{FF2B5EF4-FFF2-40B4-BE49-F238E27FC236}">
                <a16:creationId xmlns:a16="http://schemas.microsoft.com/office/drawing/2014/main" id="{5E8652EC-BD11-BEA4-B563-FBD0AB5F7530}"/>
              </a:ext>
            </a:extLst>
          </p:cNvPr>
          <p:cNvSpPr txBox="1"/>
          <p:nvPr/>
        </p:nvSpPr>
        <p:spPr>
          <a:xfrm>
            <a:off x="10125024" y="3429000"/>
            <a:ext cx="306494" cy="369332"/>
          </a:xfrm>
          <a:prstGeom prst="rect">
            <a:avLst/>
          </a:prstGeom>
          <a:noFill/>
        </p:spPr>
        <p:txBody>
          <a:bodyPr wrap="none" rtlCol="0">
            <a:spAutoFit/>
          </a:bodyPr>
          <a:lstStyle/>
          <a:p>
            <a:r>
              <a:rPr lang="en-HK" dirty="0"/>
              <a:t>q</a:t>
            </a:r>
          </a:p>
        </p:txBody>
      </p:sp>
      <p:sp>
        <p:nvSpPr>
          <p:cNvPr id="10" name="Rectangle: Rounded Corners 9">
            <a:extLst>
              <a:ext uri="{FF2B5EF4-FFF2-40B4-BE49-F238E27FC236}">
                <a16:creationId xmlns:a16="http://schemas.microsoft.com/office/drawing/2014/main" id="{B9445FDE-09A2-482B-1E25-62A84AB77DB9}"/>
              </a:ext>
            </a:extLst>
          </p:cNvPr>
          <p:cNvSpPr/>
          <p:nvPr/>
        </p:nvSpPr>
        <p:spPr>
          <a:xfrm>
            <a:off x="10380402" y="3398335"/>
            <a:ext cx="922282" cy="4827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400" dirty="0" err="1"/>
              <a:t>objx</a:t>
            </a:r>
            <a:endParaRPr lang="en-HK" sz="1400" dirty="0"/>
          </a:p>
        </p:txBody>
      </p:sp>
      <p:cxnSp>
        <p:nvCxnSpPr>
          <p:cNvPr id="12" name="Straight Arrow Connector 11">
            <a:extLst>
              <a:ext uri="{FF2B5EF4-FFF2-40B4-BE49-F238E27FC236}">
                <a16:creationId xmlns:a16="http://schemas.microsoft.com/office/drawing/2014/main" id="{5BFD2764-1762-D04E-98E3-795B4EE9DF68}"/>
              </a:ext>
            </a:extLst>
          </p:cNvPr>
          <p:cNvCxnSpPr>
            <a:cxnSpLocks/>
            <a:stCxn id="4" idx="1"/>
          </p:cNvCxnSpPr>
          <p:nvPr/>
        </p:nvCxnSpPr>
        <p:spPr>
          <a:xfrm flipH="1" flipV="1">
            <a:off x="2521699" y="5567626"/>
            <a:ext cx="3765511"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653E3D-CDD2-B2F9-4DBC-5B7CA5A49ACD}"/>
              </a:ext>
            </a:extLst>
          </p:cNvPr>
          <p:cNvCxnSpPr/>
          <p:nvPr/>
        </p:nvCxnSpPr>
        <p:spPr>
          <a:xfrm>
            <a:off x="6440557" y="4554961"/>
            <a:ext cx="0" cy="4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42BA2F5-AE8F-5230-F5F5-2FB397CCB0D5}"/>
              </a:ext>
            </a:extLst>
          </p:cNvPr>
          <p:cNvSpPr txBox="1"/>
          <p:nvPr/>
        </p:nvSpPr>
        <p:spPr>
          <a:xfrm>
            <a:off x="6184978" y="4139463"/>
            <a:ext cx="1516184" cy="369332"/>
          </a:xfrm>
          <a:prstGeom prst="rect">
            <a:avLst/>
          </a:prstGeom>
          <a:noFill/>
        </p:spPr>
        <p:txBody>
          <a:bodyPr wrap="none" rtlCol="0">
            <a:spAutoFit/>
          </a:bodyPr>
          <a:lstStyle/>
          <a:p>
            <a:r>
              <a:rPr lang="en-HK" dirty="0"/>
              <a:t>first argument</a:t>
            </a:r>
          </a:p>
        </p:txBody>
      </p:sp>
      <p:cxnSp>
        <p:nvCxnSpPr>
          <p:cNvPr id="13" name="Straight Arrow Connector 12">
            <a:extLst>
              <a:ext uri="{FF2B5EF4-FFF2-40B4-BE49-F238E27FC236}">
                <a16:creationId xmlns:a16="http://schemas.microsoft.com/office/drawing/2014/main" id="{32765D14-370B-5F5A-8657-1983F4856272}"/>
              </a:ext>
            </a:extLst>
          </p:cNvPr>
          <p:cNvCxnSpPr>
            <a:cxnSpLocks/>
          </p:cNvCxnSpPr>
          <p:nvPr/>
        </p:nvCxnSpPr>
        <p:spPr>
          <a:xfrm flipH="1">
            <a:off x="2203647" y="6398623"/>
            <a:ext cx="4083563" cy="5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55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4FAD-4278-75F5-F921-C214DA6C25CB}"/>
              </a:ext>
            </a:extLst>
          </p:cNvPr>
          <p:cNvSpPr>
            <a:spLocks noGrp="1"/>
          </p:cNvSpPr>
          <p:nvPr>
            <p:ph type="title"/>
          </p:nvPr>
        </p:nvSpPr>
        <p:spPr/>
        <p:txBody>
          <a:bodyPr/>
          <a:lstStyle/>
          <a:p>
            <a:r>
              <a:rPr lang="en-HK" dirty="0"/>
              <a:t>Using a class from another program</a:t>
            </a:r>
          </a:p>
        </p:txBody>
      </p:sp>
      <p:cxnSp>
        <p:nvCxnSpPr>
          <p:cNvPr id="12" name="Straight Connector 11">
            <a:extLst>
              <a:ext uri="{FF2B5EF4-FFF2-40B4-BE49-F238E27FC236}">
                <a16:creationId xmlns:a16="http://schemas.microsoft.com/office/drawing/2014/main" id="{13DDAC44-428A-A7ED-F318-084C74EB37DB}"/>
              </a:ext>
            </a:extLst>
          </p:cNvPr>
          <p:cNvCxnSpPr/>
          <p:nvPr/>
        </p:nvCxnSpPr>
        <p:spPr>
          <a:xfrm>
            <a:off x="5024467" y="1409819"/>
            <a:ext cx="0" cy="5257326"/>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932256-3DCC-F75E-AE08-910437E7DE7F}"/>
              </a:ext>
            </a:extLst>
          </p:cNvPr>
          <p:cNvPicPr>
            <a:picLocks noChangeAspect="1"/>
          </p:cNvPicPr>
          <p:nvPr/>
        </p:nvPicPr>
        <p:blipFill>
          <a:blip r:embed="rId2"/>
          <a:stretch>
            <a:fillRect/>
          </a:stretch>
        </p:blipFill>
        <p:spPr>
          <a:xfrm>
            <a:off x="976874" y="2073108"/>
            <a:ext cx="3076598" cy="1808176"/>
          </a:xfrm>
          <a:prstGeom prst="rect">
            <a:avLst/>
          </a:prstGeom>
        </p:spPr>
      </p:pic>
      <p:sp>
        <p:nvSpPr>
          <p:cNvPr id="5" name="TextBox 4">
            <a:extLst>
              <a:ext uri="{FF2B5EF4-FFF2-40B4-BE49-F238E27FC236}">
                <a16:creationId xmlns:a16="http://schemas.microsoft.com/office/drawing/2014/main" id="{3D14EC62-4FF3-9E64-634C-3FB90B3FB501}"/>
              </a:ext>
            </a:extLst>
          </p:cNvPr>
          <p:cNvSpPr txBox="1"/>
          <p:nvPr/>
        </p:nvSpPr>
        <p:spPr>
          <a:xfrm>
            <a:off x="976874" y="1477694"/>
            <a:ext cx="2794611" cy="420628"/>
          </a:xfrm>
          <a:prstGeom prst="rect">
            <a:avLst/>
          </a:prstGeom>
          <a:solidFill>
            <a:srgbClr val="FFFF00"/>
          </a:solidFill>
        </p:spPr>
        <p:txBody>
          <a:bodyPr wrap="none" rtlCol="0">
            <a:spAutoFit/>
          </a:bodyPr>
          <a:lstStyle/>
          <a:p>
            <a:r>
              <a:rPr lang="en-HK" sz="3200" baseline="-25000" dirty="0"/>
              <a:t>The file simple_class.py</a:t>
            </a:r>
          </a:p>
        </p:txBody>
      </p:sp>
      <p:pic>
        <p:nvPicPr>
          <p:cNvPr id="7" name="Picture 6">
            <a:extLst>
              <a:ext uri="{FF2B5EF4-FFF2-40B4-BE49-F238E27FC236}">
                <a16:creationId xmlns:a16="http://schemas.microsoft.com/office/drawing/2014/main" id="{D9D93337-36EC-97DC-46EC-A1F24C4F5D15}"/>
              </a:ext>
            </a:extLst>
          </p:cNvPr>
          <p:cNvPicPr>
            <a:picLocks noChangeAspect="1"/>
          </p:cNvPicPr>
          <p:nvPr/>
        </p:nvPicPr>
        <p:blipFill>
          <a:blip r:embed="rId3"/>
          <a:stretch>
            <a:fillRect/>
          </a:stretch>
        </p:blipFill>
        <p:spPr>
          <a:xfrm>
            <a:off x="5422439" y="2186609"/>
            <a:ext cx="6097877" cy="2558457"/>
          </a:xfrm>
          <a:prstGeom prst="rect">
            <a:avLst/>
          </a:prstGeom>
        </p:spPr>
      </p:pic>
      <p:sp>
        <p:nvSpPr>
          <p:cNvPr id="9" name="TextBox 8">
            <a:extLst>
              <a:ext uri="{FF2B5EF4-FFF2-40B4-BE49-F238E27FC236}">
                <a16:creationId xmlns:a16="http://schemas.microsoft.com/office/drawing/2014/main" id="{0F8624FA-53F4-A7BA-33DE-13923D81BEA8}"/>
              </a:ext>
            </a:extLst>
          </p:cNvPr>
          <p:cNvSpPr txBox="1"/>
          <p:nvPr/>
        </p:nvSpPr>
        <p:spPr>
          <a:xfrm>
            <a:off x="5350690" y="1534489"/>
            <a:ext cx="2607060" cy="420628"/>
          </a:xfrm>
          <a:prstGeom prst="rect">
            <a:avLst/>
          </a:prstGeom>
          <a:solidFill>
            <a:srgbClr val="FFFF00"/>
          </a:solidFill>
        </p:spPr>
        <p:txBody>
          <a:bodyPr wrap="none" rtlCol="0">
            <a:spAutoFit/>
          </a:bodyPr>
          <a:lstStyle/>
          <a:p>
            <a:r>
              <a:rPr lang="en-HK" sz="3200" baseline="-25000" dirty="0"/>
              <a:t>The file </a:t>
            </a:r>
            <a:r>
              <a:rPr lang="en-HK" sz="3200" baseline="-25000" dirty="0" err="1"/>
              <a:t>module.jpynb</a:t>
            </a:r>
            <a:endParaRPr lang="en-HK" sz="3200" baseline="-25000" dirty="0"/>
          </a:p>
        </p:txBody>
      </p:sp>
      <p:sp>
        <p:nvSpPr>
          <p:cNvPr id="11" name="Oval 10">
            <a:extLst>
              <a:ext uri="{FF2B5EF4-FFF2-40B4-BE49-F238E27FC236}">
                <a16:creationId xmlns:a16="http://schemas.microsoft.com/office/drawing/2014/main" id="{8E3F7380-E2A6-8231-C939-2BAFFA9C18D6}"/>
              </a:ext>
            </a:extLst>
          </p:cNvPr>
          <p:cNvSpPr/>
          <p:nvPr/>
        </p:nvSpPr>
        <p:spPr>
          <a:xfrm>
            <a:off x="3305471" y="1556184"/>
            <a:ext cx="466012" cy="5169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873195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3AA9-956B-9369-C1D5-A522546019AB}"/>
              </a:ext>
            </a:extLst>
          </p:cNvPr>
          <p:cNvSpPr>
            <a:spLocks noGrp="1"/>
          </p:cNvSpPr>
          <p:nvPr>
            <p:ph type="title"/>
          </p:nvPr>
        </p:nvSpPr>
        <p:spPr/>
        <p:txBody>
          <a:bodyPr/>
          <a:lstStyle/>
          <a:p>
            <a:r>
              <a:rPr lang="en-HK" dirty="0">
                <a:solidFill>
                  <a:srgbClr val="FF0000"/>
                </a:solidFill>
              </a:rPr>
              <a:t>List comprehension</a:t>
            </a:r>
          </a:p>
        </p:txBody>
      </p:sp>
      <p:sp>
        <p:nvSpPr>
          <p:cNvPr id="3" name="Content Placeholder 2">
            <a:extLst>
              <a:ext uri="{FF2B5EF4-FFF2-40B4-BE49-F238E27FC236}">
                <a16:creationId xmlns:a16="http://schemas.microsoft.com/office/drawing/2014/main" id="{26B1C2ED-88D6-C96F-B25E-504AA9E429A9}"/>
              </a:ext>
            </a:extLst>
          </p:cNvPr>
          <p:cNvSpPr>
            <a:spLocks noGrp="1"/>
          </p:cNvSpPr>
          <p:nvPr>
            <p:ph idx="1"/>
          </p:nvPr>
        </p:nvSpPr>
        <p:spPr/>
        <p:txBody>
          <a:bodyPr/>
          <a:lstStyle/>
          <a:p>
            <a:r>
              <a:rPr lang="en-HK" dirty="0"/>
              <a:t>A fast and elegant way to construct a list</a:t>
            </a:r>
          </a:p>
        </p:txBody>
      </p:sp>
      <p:pic>
        <p:nvPicPr>
          <p:cNvPr id="5" name="Picture 4">
            <a:extLst>
              <a:ext uri="{FF2B5EF4-FFF2-40B4-BE49-F238E27FC236}">
                <a16:creationId xmlns:a16="http://schemas.microsoft.com/office/drawing/2014/main" id="{AED31FF0-3A43-BBB0-83BA-9014DFE42FA3}"/>
              </a:ext>
            </a:extLst>
          </p:cNvPr>
          <p:cNvPicPr>
            <a:picLocks noChangeAspect="1"/>
          </p:cNvPicPr>
          <p:nvPr/>
        </p:nvPicPr>
        <p:blipFill>
          <a:blip r:embed="rId2"/>
          <a:stretch>
            <a:fillRect/>
          </a:stretch>
        </p:blipFill>
        <p:spPr>
          <a:xfrm>
            <a:off x="1492867" y="2358473"/>
            <a:ext cx="8402223" cy="3953427"/>
          </a:xfrm>
          <a:prstGeom prst="rect">
            <a:avLst/>
          </a:prstGeom>
        </p:spPr>
      </p:pic>
    </p:spTree>
    <p:extLst>
      <p:ext uri="{BB962C8B-B14F-4D97-AF65-F5344CB8AC3E}">
        <p14:creationId xmlns:p14="http://schemas.microsoft.com/office/powerpoint/2010/main" val="2687786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0B22-F6E5-7D8D-82D7-43EFCDB21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84942-45EE-5FB0-EEB6-E0526B5A2ECD}"/>
              </a:ext>
            </a:extLst>
          </p:cNvPr>
          <p:cNvSpPr>
            <a:spLocks noGrp="1"/>
          </p:cNvSpPr>
          <p:nvPr>
            <p:ph type="title"/>
          </p:nvPr>
        </p:nvSpPr>
        <p:spPr/>
        <p:txBody>
          <a:bodyPr/>
          <a:lstStyle/>
          <a:p>
            <a:r>
              <a:rPr lang="en-HK" dirty="0"/>
              <a:t>List comprehension</a:t>
            </a:r>
          </a:p>
        </p:txBody>
      </p:sp>
      <p:sp>
        <p:nvSpPr>
          <p:cNvPr id="3" name="Content Placeholder 2">
            <a:extLst>
              <a:ext uri="{FF2B5EF4-FFF2-40B4-BE49-F238E27FC236}">
                <a16:creationId xmlns:a16="http://schemas.microsoft.com/office/drawing/2014/main" id="{0090A9EE-4264-29D0-1228-776E46BDE172}"/>
              </a:ext>
            </a:extLst>
          </p:cNvPr>
          <p:cNvSpPr>
            <a:spLocks noGrp="1"/>
          </p:cNvSpPr>
          <p:nvPr>
            <p:ph idx="1"/>
          </p:nvPr>
        </p:nvSpPr>
        <p:spPr/>
        <p:txBody>
          <a:bodyPr/>
          <a:lstStyle/>
          <a:p>
            <a:r>
              <a:rPr lang="en-HK" dirty="0"/>
              <a:t>A fast and elegant way to construct a list</a:t>
            </a:r>
          </a:p>
        </p:txBody>
      </p:sp>
      <p:pic>
        <p:nvPicPr>
          <p:cNvPr id="6" name="Picture 5">
            <a:extLst>
              <a:ext uri="{FF2B5EF4-FFF2-40B4-BE49-F238E27FC236}">
                <a16:creationId xmlns:a16="http://schemas.microsoft.com/office/drawing/2014/main" id="{E07002FA-DF7F-8727-A2D8-8C17DD1C6F42}"/>
              </a:ext>
            </a:extLst>
          </p:cNvPr>
          <p:cNvPicPr>
            <a:picLocks noChangeAspect="1"/>
          </p:cNvPicPr>
          <p:nvPr/>
        </p:nvPicPr>
        <p:blipFill>
          <a:blip r:embed="rId2"/>
          <a:stretch>
            <a:fillRect/>
          </a:stretch>
        </p:blipFill>
        <p:spPr>
          <a:xfrm>
            <a:off x="1698962" y="2332340"/>
            <a:ext cx="8051578" cy="4066272"/>
          </a:xfrm>
          <a:prstGeom prst="rect">
            <a:avLst/>
          </a:prstGeom>
        </p:spPr>
      </p:pic>
    </p:spTree>
    <p:extLst>
      <p:ext uri="{BB962C8B-B14F-4D97-AF65-F5344CB8AC3E}">
        <p14:creationId xmlns:p14="http://schemas.microsoft.com/office/powerpoint/2010/main" val="261252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9F77-C30E-4550-936C-EE5926A6F631}"/>
              </a:ext>
            </a:extLst>
          </p:cNvPr>
          <p:cNvSpPr>
            <a:spLocks noGrp="1"/>
          </p:cNvSpPr>
          <p:nvPr>
            <p:ph type="title"/>
          </p:nvPr>
        </p:nvSpPr>
        <p:spPr/>
        <p:txBody>
          <a:bodyPr/>
          <a:lstStyle/>
          <a:p>
            <a:r>
              <a:rPr lang="en-HK" dirty="0"/>
              <a:t>Programming Languages: Python</a:t>
            </a:r>
          </a:p>
        </p:txBody>
      </p:sp>
      <p:pic>
        <p:nvPicPr>
          <p:cNvPr id="10" name="Picture 2" descr="Python icon">
            <a:extLst>
              <a:ext uri="{FF2B5EF4-FFF2-40B4-BE49-F238E27FC236}">
                <a16:creationId xmlns:a16="http://schemas.microsoft.com/office/drawing/2014/main" id="{356B44EA-9051-4DB5-8993-88869865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802" y="66790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50FB50CB-2D40-4761-AE7E-489E88F6F9AC}"/>
              </a:ext>
            </a:extLst>
          </p:cNvPr>
          <p:cNvSpPr>
            <a:spLocks noGrp="1"/>
          </p:cNvSpPr>
          <p:nvPr>
            <p:ph type="sldNum" sz="quarter" idx="12"/>
          </p:nvPr>
        </p:nvSpPr>
        <p:spPr/>
        <p:txBody>
          <a:bodyPr/>
          <a:lstStyle/>
          <a:p>
            <a:fld id="{81B3A8E7-0AD1-4B48-83E8-08BF0BD63A5E}" type="slidenum">
              <a:rPr lang="en-HK" smtClean="0"/>
              <a:t>6</a:t>
            </a:fld>
            <a:endParaRPr lang="en-HK" dirty="0"/>
          </a:p>
        </p:txBody>
      </p:sp>
      <p:sp>
        <p:nvSpPr>
          <p:cNvPr id="3" name="文本框 2">
            <a:extLst>
              <a:ext uri="{FF2B5EF4-FFF2-40B4-BE49-F238E27FC236}">
                <a16:creationId xmlns:a16="http://schemas.microsoft.com/office/drawing/2014/main" id="{DEF13196-E898-9062-A7F4-61C4BCD163E5}"/>
              </a:ext>
            </a:extLst>
          </p:cNvPr>
          <p:cNvSpPr txBox="1"/>
          <p:nvPr/>
        </p:nvSpPr>
        <p:spPr>
          <a:xfrm>
            <a:off x="836612" y="1527464"/>
            <a:ext cx="2135906" cy="523220"/>
          </a:xfrm>
          <a:prstGeom prst="rect">
            <a:avLst/>
          </a:prstGeom>
          <a:noFill/>
        </p:spPr>
        <p:txBody>
          <a:bodyPr wrap="none" rtlCol="0">
            <a:spAutoFit/>
          </a:bodyPr>
          <a:lstStyle/>
          <a:p>
            <a:r>
              <a:rPr lang="en-HK" sz="2800" dirty="0"/>
              <a:t>Why Python?</a:t>
            </a:r>
          </a:p>
        </p:txBody>
      </p:sp>
      <p:sp>
        <p:nvSpPr>
          <p:cNvPr id="8" name="Content Placeholder 5">
            <a:extLst>
              <a:ext uri="{FF2B5EF4-FFF2-40B4-BE49-F238E27FC236}">
                <a16:creationId xmlns:a16="http://schemas.microsoft.com/office/drawing/2014/main" id="{8E6A1E1E-A63A-154D-49A6-066D0779E485}"/>
              </a:ext>
            </a:extLst>
          </p:cNvPr>
          <p:cNvSpPr txBox="1">
            <a:spLocks/>
          </p:cNvSpPr>
          <p:nvPr/>
        </p:nvSpPr>
        <p:spPr>
          <a:xfrm>
            <a:off x="938212" y="2289395"/>
            <a:ext cx="6411493" cy="346824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400" dirty="0"/>
              <a:t>Free &amp; open source</a:t>
            </a:r>
          </a:p>
          <a:p>
            <a:r>
              <a:rPr lang="en-HK" sz="2400" dirty="0"/>
              <a:t>Simple syntax, easy to self-learn and understand</a:t>
            </a:r>
          </a:p>
          <a:p>
            <a:r>
              <a:rPr lang="en-HK" sz="2400" dirty="0"/>
              <a:t>General-purpose programming language</a:t>
            </a:r>
          </a:p>
          <a:p>
            <a:r>
              <a:rPr lang="en-US" sz="2400" dirty="0">
                <a:solidFill>
                  <a:srgbClr val="FF0000"/>
                </a:solidFill>
              </a:rPr>
              <a:t>Has a rich set of libraries and packages designed for data science and machine learning</a:t>
            </a:r>
          </a:p>
          <a:p>
            <a:r>
              <a:rPr lang="en-US" sz="2400" dirty="0"/>
              <a:t>Good memory management and high performance</a:t>
            </a:r>
          </a:p>
        </p:txBody>
      </p:sp>
    </p:spTree>
    <p:extLst>
      <p:ext uri="{BB962C8B-B14F-4D97-AF65-F5344CB8AC3E}">
        <p14:creationId xmlns:p14="http://schemas.microsoft.com/office/powerpoint/2010/main" val="1941026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1C27F-62BA-14FC-2F9D-A4A9898C2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44011-570A-14A1-F666-E0FD0FE3A440}"/>
              </a:ext>
            </a:extLst>
          </p:cNvPr>
          <p:cNvSpPr>
            <a:spLocks noGrp="1"/>
          </p:cNvSpPr>
          <p:nvPr>
            <p:ph type="title"/>
          </p:nvPr>
        </p:nvSpPr>
        <p:spPr/>
        <p:txBody>
          <a:bodyPr/>
          <a:lstStyle/>
          <a:p>
            <a:r>
              <a:rPr lang="en-HK" dirty="0"/>
              <a:t>List comprehension</a:t>
            </a:r>
          </a:p>
        </p:txBody>
      </p:sp>
      <p:sp>
        <p:nvSpPr>
          <p:cNvPr id="3" name="Content Placeholder 2">
            <a:extLst>
              <a:ext uri="{FF2B5EF4-FFF2-40B4-BE49-F238E27FC236}">
                <a16:creationId xmlns:a16="http://schemas.microsoft.com/office/drawing/2014/main" id="{6181FD13-F1F0-46B3-10F5-1831359F644B}"/>
              </a:ext>
            </a:extLst>
          </p:cNvPr>
          <p:cNvSpPr>
            <a:spLocks noGrp="1"/>
          </p:cNvSpPr>
          <p:nvPr>
            <p:ph idx="1"/>
          </p:nvPr>
        </p:nvSpPr>
        <p:spPr/>
        <p:txBody>
          <a:bodyPr/>
          <a:lstStyle/>
          <a:p>
            <a:r>
              <a:rPr lang="en-HK" dirty="0"/>
              <a:t>A fast and elegant way to construct a list</a:t>
            </a:r>
          </a:p>
        </p:txBody>
      </p:sp>
      <p:pic>
        <p:nvPicPr>
          <p:cNvPr id="5" name="Picture 4">
            <a:extLst>
              <a:ext uri="{FF2B5EF4-FFF2-40B4-BE49-F238E27FC236}">
                <a16:creationId xmlns:a16="http://schemas.microsoft.com/office/drawing/2014/main" id="{08D5FA9F-D84F-5EAA-AC48-56AC6A083429}"/>
              </a:ext>
            </a:extLst>
          </p:cNvPr>
          <p:cNvPicPr>
            <a:picLocks noChangeAspect="1"/>
          </p:cNvPicPr>
          <p:nvPr/>
        </p:nvPicPr>
        <p:blipFill>
          <a:blip r:embed="rId2"/>
          <a:stretch>
            <a:fillRect/>
          </a:stretch>
        </p:blipFill>
        <p:spPr>
          <a:xfrm>
            <a:off x="1765739" y="2405719"/>
            <a:ext cx="7855274" cy="1196702"/>
          </a:xfrm>
          <a:prstGeom prst="rect">
            <a:avLst/>
          </a:prstGeom>
        </p:spPr>
      </p:pic>
      <p:pic>
        <p:nvPicPr>
          <p:cNvPr id="8" name="Picture 7">
            <a:extLst>
              <a:ext uri="{FF2B5EF4-FFF2-40B4-BE49-F238E27FC236}">
                <a16:creationId xmlns:a16="http://schemas.microsoft.com/office/drawing/2014/main" id="{490C7AB2-66BD-34E3-C898-6C63F94E9667}"/>
              </a:ext>
            </a:extLst>
          </p:cNvPr>
          <p:cNvPicPr>
            <a:picLocks noChangeAspect="1"/>
          </p:cNvPicPr>
          <p:nvPr/>
        </p:nvPicPr>
        <p:blipFill>
          <a:blip r:embed="rId3"/>
          <a:stretch>
            <a:fillRect/>
          </a:stretch>
        </p:blipFill>
        <p:spPr>
          <a:xfrm>
            <a:off x="1765739" y="3602421"/>
            <a:ext cx="8016244" cy="1382111"/>
          </a:xfrm>
          <a:prstGeom prst="rect">
            <a:avLst/>
          </a:prstGeom>
        </p:spPr>
      </p:pic>
    </p:spTree>
    <p:extLst>
      <p:ext uri="{BB962C8B-B14F-4D97-AF65-F5344CB8AC3E}">
        <p14:creationId xmlns:p14="http://schemas.microsoft.com/office/powerpoint/2010/main" val="3072821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C12FF-CCBD-3976-9786-0C25F43B54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2687A-0FD2-5CBD-1DE6-B672D9BD70B3}"/>
              </a:ext>
            </a:extLst>
          </p:cNvPr>
          <p:cNvSpPr>
            <a:spLocks noGrp="1"/>
          </p:cNvSpPr>
          <p:nvPr>
            <p:ph type="title"/>
          </p:nvPr>
        </p:nvSpPr>
        <p:spPr/>
        <p:txBody>
          <a:bodyPr/>
          <a:lstStyle/>
          <a:p>
            <a:r>
              <a:rPr lang="en-HK" dirty="0"/>
              <a:t>List comprehension</a:t>
            </a:r>
          </a:p>
        </p:txBody>
      </p:sp>
      <p:sp>
        <p:nvSpPr>
          <p:cNvPr id="3" name="Content Placeholder 2">
            <a:extLst>
              <a:ext uri="{FF2B5EF4-FFF2-40B4-BE49-F238E27FC236}">
                <a16:creationId xmlns:a16="http://schemas.microsoft.com/office/drawing/2014/main" id="{04143244-BC17-F195-6C1B-650829A31AA9}"/>
              </a:ext>
            </a:extLst>
          </p:cNvPr>
          <p:cNvSpPr>
            <a:spLocks noGrp="1"/>
          </p:cNvSpPr>
          <p:nvPr>
            <p:ph idx="1"/>
          </p:nvPr>
        </p:nvSpPr>
        <p:spPr/>
        <p:txBody>
          <a:bodyPr/>
          <a:lstStyle/>
          <a:p>
            <a:r>
              <a:rPr lang="en-HK" dirty="0"/>
              <a:t>A fast and elegant way to construct a list</a:t>
            </a:r>
          </a:p>
        </p:txBody>
      </p:sp>
      <p:pic>
        <p:nvPicPr>
          <p:cNvPr id="5" name="Picture 4">
            <a:extLst>
              <a:ext uri="{FF2B5EF4-FFF2-40B4-BE49-F238E27FC236}">
                <a16:creationId xmlns:a16="http://schemas.microsoft.com/office/drawing/2014/main" id="{0CB9B5AC-64E5-7A3A-AB14-ADA654BA8875}"/>
              </a:ext>
            </a:extLst>
          </p:cNvPr>
          <p:cNvPicPr>
            <a:picLocks noChangeAspect="1"/>
          </p:cNvPicPr>
          <p:nvPr/>
        </p:nvPicPr>
        <p:blipFill>
          <a:blip r:embed="rId2"/>
          <a:stretch>
            <a:fillRect/>
          </a:stretch>
        </p:blipFill>
        <p:spPr>
          <a:xfrm>
            <a:off x="1765739" y="2405719"/>
            <a:ext cx="7855274" cy="1196702"/>
          </a:xfrm>
          <a:prstGeom prst="rect">
            <a:avLst/>
          </a:prstGeom>
        </p:spPr>
      </p:pic>
      <p:pic>
        <p:nvPicPr>
          <p:cNvPr id="6" name="Picture 5">
            <a:extLst>
              <a:ext uri="{FF2B5EF4-FFF2-40B4-BE49-F238E27FC236}">
                <a16:creationId xmlns:a16="http://schemas.microsoft.com/office/drawing/2014/main" id="{55076831-22C7-1F96-79EE-A5C73B936565}"/>
              </a:ext>
            </a:extLst>
          </p:cNvPr>
          <p:cNvPicPr>
            <a:picLocks noChangeAspect="1"/>
          </p:cNvPicPr>
          <p:nvPr/>
        </p:nvPicPr>
        <p:blipFill>
          <a:blip r:embed="rId3"/>
          <a:stretch>
            <a:fillRect/>
          </a:stretch>
        </p:blipFill>
        <p:spPr>
          <a:xfrm>
            <a:off x="1765739" y="4307445"/>
            <a:ext cx="4772691" cy="1619476"/>
          </a:xfrm>
          <a:prstGeom prst="rect">
            <a:avLst/>
          </a:prstGeom>
        </p:spPr>
      </p:pic>
      <p:sp>
        <p:nvSpPr>
          <p:cNvPr id="7" name="TextBox 6">
            <a:extLst>
              <a:ext uri="{FF2B5EF4-FFF2-40B4-BE49-F238E27FC236}">
                <a16:creationId xmlns:a16="http://schemas.microsoft.com/office/drawing/2014/main" id="{09DF5540-5B01-6406-C6C6-D9F9471CEEEB}"/>
              </a:ext>
            </a:extLst>
          </p:cNvPr>
          <p:cNvSpPr txBox="1"/>
          <p:nvPr/>
        </p:nvSpPr>
        <p:spPr>
          <a:xfrm>
            <a:off x="1939159" y="3766483"/>
            <a:ext cx="352982" cy="461665"/>
          </a:xfrm>
          <a:prstGeom prst="rect">
            <a:avLst/>
          </a:prstGeom>
          <a:noFill/>
        </p:spPr>
        <p:txBody>
          <a:bodyPr wrap="none" rtlCol="0">
            <a:spAutoFit/>
          </a:bodyPr>
          <a:lstStyle/>
          <a:p>
            <a:r>
              <a:rPr lang="en-HK" sz="2400" dirty="0">
                <a:solidFill>
                  <a:srgbClr val="FF0000"/>
                </a:solidFill>
                <a:sym typeface="Symbol" panose="05050102010706020507" pitchFamily="18" charset="2"/>
              </a:rPr>
              <a:t></a:t>
            </a:r>
            <a:endParaRPr lang="en-HK" sz="2400" dirty="0">
              <a:solidFill>
                <a:srgbClr val="FF0000"/>
              </a:solidFill>
            </a:endParaRPr>
          </a:p>
        </p:txBody>
      </p:sp>
    </p:spTree>
    <p:extLst>
      <p:ext uri="{BB962C8B-B14F-4D97-AF65-F5344CB8AC3E}">
        <p14:creationId xmlns:p14="http://schemas.microsoft.com/office/powerpoint/2010/main" val="589922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4C8A-E517-D7AE-E39A-A4642BFD0A8F}"/>
              </a:ext>
            </a:extLst>
          </p:cNvPr>
          <p:cNvSpPr>
            <a:spLocks noGrp="1"/>
          </p:cNvSpPr>
          <p:nvPr>
            <p:ph type="title"/>
          </p:nvPr>
        </p:nvSpPr>
        <p:spPr/>
        <p:txBody>
          <a:bodyPr/>
          <a:lstStyle/>
          <a:p>
            <a:r>
              <a:rPr lang="en-HK" dirty="0"/>
              <a:t>Dictionary comprehension</a:t>
            </a:r>
          </a:p>
        </p:txBody>
      </p:sp>
      <p:sp>
        <p:nvSpPr>
          <p:cNvPr id="3" name="Content Placeholder 2">
            <a:extLst>
              <a:ext uri="{FF2B5EF4-FFF2-40B4-BE49-F238E27FC236}">
                <a16:creationId xmlns:a16="http://schemas.microsoft.com/office/drawing/2014/main" id="{2D033138-7CE5-FD29-B6EC-4082D1FCB832}"/>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4E80BE8F-C4B5-B4CC-5704-CEEB1C0F53E9}"/>
              </a:ext>
            </a:extLst>
          </p:cNvPr>
          <p:cNvPicPr>
            <a:picLocks noChangeAspect="1"/>
          </p:cNvPicPr>
          <p:nvPr/>
        </p:nvPicPr>
        <p:blipFill>
          <a:blip r:embed="rId2"/>
          <a:stretch>
            <a:fillRect/>
          </a:stretch>
        </p:blipFill>
        <p:spPr>
          <a:xfrm>
            <a:off x="773061" y="4315819"/>
            <a:ext cx="7201905" cy="2057687"/>
          </a:xfrm>
          <a:prstGeom prst="rect">
            <a:avLst/>
          </a:prstGeom>
        </p:spPr>
      </p:pic>
      <p:pic>
        <p:nvPicPr>
          <p:cNvPr id="7" name="Picture 6">
            <a:extLst>
              <a:ext uri="{FF2B5EF4-FFF2-40B4-BE49-F238E27FC236}">
                <a16:creationId xmlns:a16="http://schemas.microsoft.com/office/drawing/2014/main" id="{8C190E73-1580-CE47-26AE-3095EC832925}"/>
              </a:ext>
            </a:extLst>
          </p:cNvPr>
          <p:cNvPicPr>
            <a:picLocks noChangeAspect="1"/>
          </p:cNvPicPr>
          <p:nvPr/>
        </p:nvPicPr>
        <p:blipFill>
          <a:blip r:embed="rId3"/>
          <a:stretch>
            <a:fillRect/>
          </a:stretch>
        </p:blipFill>
        <p:spPr>
          <a:xfrm>
            <a:off x="773061" y="1629082"/>
            <a:ext cx="4001058" cy="2162477"/>
          </a:xfrm>
          <a:prstGeom prst="rect">
            <a:avLst/>
          </a:prstGeom>
        </p:spPr>
      </p:pic>
      <p:sp>
        <p:nvSpPr>
          <p:cNvPr id="8" name="TextBox 7">
            <a:extLst>
              <a:ext uri="{FF2B5EF4-FFF2-40B4-BE49-F238E27FC236}">
                <a16:creationId xmlns:a16="http://schemas.microsoft.com/office/drawing/2014/main" id="{F3E71915-0771-4FFF-6C70-464E38C81F19}"/>
              </a:ext>
            </a:extLst>
          </p:cNvPr>
          <p:cNvSpPr txBox="1"/>
          <p:nvPr/>
        </p:nvSpPr>
        <p:spPr>
          <a:xfrm>
            <a:off x="838200" y="3868733"/>
            <a:ext cx="352982" cy="461665"/>
          </a:xfrm>
          <a:prstGeom prst="rect">
            <a:avLst/>
          </a:prstGeom>
          <a:noFill/>
        </p:spPr>
        <p:txBody>
          <a:bodyPr wrap="none" rtlCol="0">
            <a:spAutoFit/>
          </a:bodyPr>
          <a:lstStyle/>
          <a:p>
            <a:r>
              <a:rPr lang="en-HK" sz="2400" dirty="0">
                <a:solidFill>
                  <a:srgbClr val="FF0000"/>
                </a:solidFill>
                <a:sym typeface="Symbol" panose="05050102010706020507" pitchFamily="18" charset="2"/>
              </a:rPr>
              <a:t></a:t>
            </a:r>
            <a:endParaRPr lang="en-HK" sz="2400" dirty="0">
              <a:solidFill>
                <a:srgbClr val="FF0000"/>
              </a:solidFill>
            </a:endParaRPr>
          </a:p>
        </p:txBody>
      </p:sp>
    </p:spTree>
    <p:extLst>
      <p:ext uri="{BB962C8B-B14F-4D97-AF65-F5344CB8AC3E}">
        <p14:creationId xmlns:p14="http://schemas.microsoft.com/office/powerpoint/2010/main" val="1164111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Very brief introduction on </a:t>
            </a:r>
            <a:r>
              <a:rPr lang="en-HK" dirty="0" err="1"/>
              <a:t>NumPy</a:t>
            </a:r>
            <a:endParaRPr lang="en-US" dirty="0"/>
          </a:p>
        </p:txBody>
      </p:sp>
      <p:sp>
        <p:nvSpPr>
          <p:cNvPr id="3" name="Content Placeholder 2"/>
          <p:cNvSpPr>
            <a:spLocks noGrp="1"/>
          </p:cNvSpPr>
          <p:nvPr>
            <p:ph idx="1"/>
          </p:nvPr>
        </p:nvSpPr>
        <p:spPr>
          <a:xfrm>
            <a:off x="838200" y="1825625"/>
            <a:ext cx="4889740" cy="4351338"/>
          </a:xfrm>
        </p:spPr>
        <p:txBody>
          <a:bodyPr/>
          <a:lstStyle/>
          <a:p>
            <a:pPr marL="0" indent="0">
              <a:buNone/>
            </a:pPr>
            <a:r>
              <a:rPr lang="en-HK" dirty="0"/>
              <a:t>Major data structures: </a:t>
            </a:r>
            <a:r>
              <a:rPr lang="en-HK" dirty="0" err="1">
                <a:solidFill>
                  <a:schemeClr val="accent1">
                    <a:lumMod val="75000"/>
                  </a:schemeClr>
                </a:solidFill>
              </a:rPr>
              <a:t>Ndarray</a:t>
            </a:r>
            <a:r>
              <a:rPr lang="en-HK" dirty="0"/>
              <a:t>, </a:t>
            </a:r>
            <a:r>
              <a:rPr lang="en-HK" dirty="0" err="1"/>
              <a:t>i.e</a:t>
            </a:r>
            <a:r>
              <a:rPr lang="en-HK" dirty="0"/>
              <a:t>, Multidimensional array.  </a:t>
            </a:r>
          </a:p>
          <a:p>
            <a:r>
              <a:rPr lang="en-HK" dirty="0"/>
              <a:t>A 1-D array is like a list of numbers in Python (but you will see later that the two are very different).  </a:t>
            </a:r>
          </a:p>
          <a:p>
            <a:r>
              <a:rPr lang="en-HK" dirty="0"/>
              <a:t>A 2-D array corresponds to a matrix (table).</a:t>
            </a:r>
          </a:p>
          <a:p>
            <a:r>
              <a:rPr lang="en-HK" dirty="0"/>
              <a:t>A 3-D array corresponds to a cube</a:t>
            </a:r>
          </a:p>
        </p:txBody>
      </p:sp>
      <p:pic>
        <p:nvPicPr>
          <p:cNvPr id="4" name="Picture 3">
            <a:extLst>
              <a:ext uri="{FF2B5EF4-FFF2-40B4-BE49-F238E27FC236}">
                <a16:creationId xmlns:a16="http://schemas.microsoft.com/office/drawing/2014/main" id="{E0DE3C1F-C06A-A66F-CC43-3EB88912C3C7}"/>
              </a:ext>
            </a:extLst>
          </p:cNvPr>
          <p:cNvPicPr>
            <a:picLocks noChangeAspect="1"/>
          </p:cNvPicPr>
          <p:nvPr/>
        </p:nvPicPr>
        <p:blipFill>
          <a:blip r:embed="rId2"/>
          <a:stretch>
            <a:fillRect/>
          </a:stretch>
        </p:blipFill>
        <p:spPr>
          <a:xfrm>
            <a:off x="8766037" y="472251"/>
            <a:ext cx="981261" cy="1131824"/>
          </a:xfrm>
          <a:prstGeom prst="rect">
            <a:avLst/>
          </a:prstGeom>
        </p:spPr>
      </p:pic>
      <p:pic>
        <p:nvPicPr>
          <p:cNvPr id="6" name="Picture 5">
            <a:extLst>
              <a:ext uri="{FF2B5EF4-FFF2-40B4-BE49-F238E27FC236}">
                <a16:creationId xmlns:a16="http://schemas.microsoft.com/office/drawing/2014/main" id="{46A014BE-D111-996D-762F-D83879076256}"/>
              </a:ext>
            </a:extLst>
          </p:cNvPr>
          <p:cNvPicPr>
            <a:picLocks noChangeAspect="1"/>
          </p:cNvPicPr>
          <p:nvPr/>
        </p:nvPicPr>
        <p:blipFill>
          <a:blip r:embed="rId3"/>
          <a:stretch>
            <a:fillRect/>
          </a:stretch>
        </p:blipFill>
        <p:spPr>
          <a:xfrm>
            <a:off x="5954663" y="1825625"/>
            <a:ext cx="4619899" cy="4624001"/>
          </a:xfrm>
          <a:prstGeom prst="rect">
            <a:avLst/>
          </a:prstGeom>
        </p:spPr>
      </p:pic>
    </p:spTree>
    <p:extLst>
      <p:ext uri="{BB962C8B-B14F-4D97-AF65-F5344CB8AC3E}">
        <p14:creationId xmlns:p14="http://schemas.microsoft.com/office/powerpoint/2010/main" val="421652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6DB03-09FC-3008-D526-AA30F8590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DA637-D052-FD23-1BA6-07250950BEDA}"/>
              </a:ext>
            </a:extLst>
          </p:cNvPr>
          <p:cNvSpPr>
            <a:spLocks noGrp="1"/>
          </p:cNvSpPr>
          <p:nvPr>
            <p:ph type="title"/>
          </p:nvPr>
        </p:nvSpPr>
        <p:spPr/>
        <p:txBody>
          <a:bodyPr/>
          <a:lstStyle/>
          <a:p>
            <a:r>
              <a:rPr lang="en-HK" dirty="0"/>
              <a:t>Very brief introduction on </a:t>
            </a:r>
            <a:r>
              <a:rPr lang="en-HK" dirty="0" err="1"/>
              <a:t>NumPy</a:t>
            </a:r>
            <a:endParaRPr lang="en-US" dirty="0"/>
          </a:p>
        </p:txBody>
      </p:sp>
      <p:sp>
        <p:nvSpPr>
          <p:cNvPr id="3" name="Content Placeholder 2">
            <a:extLst>
              <a:ext uri="{FF2B5EF4-FFF2-40B4-BE49-F238E27FC236}">
                <a16:creationId xmlns:a16="http://schemas.microsoft.com/office/drawing/2014/main" id="{B846BA85-FF6A-9379-D1DC-2D63B0C121B7}"/>
              </a:ext>
            </a:extLst>
          </p:cNvPr>
          <p:cNvSpPr>
            <a:spLocks noGrp="1"/>
          </p:cNvSpPr>
          <p:nvPr>
            <p:ph idx="1"/>
          </p:nvPr>
        </p:nvSpPr>
        <p:spPr/>
        <p:txBody>
          <a:bodyPr>
            <a:normAutofit/>
          </a:bodyPr>
          <a:lstStyle/>
          <a:p>
            <a:r>
              <a:rPr lang="en-HK" sz="3200" dirty="0">
                <a:solidFill>
                  <a:schemeClr val="accent1">
                    <a:lumMod val="75000"/>
                  </a:schemeClr>
                </a:solidFill>
              </a:rPr>
              <a:t>Element-wise computation</a:t>
            </a:r>
            <a:r>
              <a:rPr lang="en-HK" sz="3200" dirty="0"/>
              <a:t>: </a:t>
            </a:r>
          </a:p>
          <a:p>
            <a:pPr marL="457200" lvl="1" indent="0">
              <a:buNone/>
            </a:pPr>
            <a:r>
              <a:rPr lang="en-HK" sz="2800" dirty="0"/>
              <a:t>NumPy provides a set of functions for performing element-wise computation with arrays and mathematical operations between arrays. (More details about element-wise computation will be given a few slides later.)</a:t>
            </a:r>
          </a:p>
          <a:p>
            <a:r>
              <a:rPr lang="en-HK" sz="3200" dirty="0"/>
              <a:t>Some algorithms can have a considerable performance increase after using </a:t>
            </a:r>
            <a:r>
              <a:rPr lang="en-HK" sz="3200" dirty="0" err="1"/>
              <a:t>numpy</a:t>
            </a:r>
            <a:r>
              <a:rPr lang="en-HK" sz="3200" dirty="0"/>
              <a:t>.</a:t>
            </a:r>
          </a:p>
        </p:txBody>
      </p:sp>
      <p:pic>
        <p:nvPicPr>
          <p:cNvPr id="4" name="Picture 3">
            <a:extLst>
              <a:ext uri="{FF2B5EF4-FFF2-40B4-BE49-F238E27FC236}">
                <a16:creationId xmlns:a16="http://schemas.microsoft.com/office/drawing/2014/main" id="{244C70E8-D021-65D9-5902-84CDC94C6B54}"/>
              </a:ext>
            </a:extLst>
          </p:cNvPr>
          <p:cNvPicPr>
            <a:picLocks noChangeAspect="1"/>
          </p:cNvPicPr>
          <p:nvPr/>
        </p:nvPicPr>
        <p:blipFill>
          <a:blip r:embed="rId2"/>
          <a:stretch>
            <a:fillRect/>
          </a:stretch>
        </p:blipFill>
        <p:spPr>
          <a:xfrm>
            <a:off x="8766037" y="472251"/>
            <a:ext cx="981261" cy="1131824"/>
          </a:xfrm>
          <a:prstGeom prst="rect">
            <a:avLst/>
          </a:prstGeom>
        </p:spPr>
      </p:pic>
    </p:spTree>
    <p:extLst>
      <p:ext uri="{BB962C8B-B14F-4D97-AF65-F5344CB8AC3E}">
        <p14:creationId xmlns:p14="http://schemas.microsoft.com/office/powerpoint/2010/main" val="3678263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17FE-0B26-EC63-55DD-ADE2E1B38780}"/>
              </a:ext>
            </a:extLst>
          </p:cNvPr>
          <p:cNvSpPr>
            <a:spLocks noGrp="1"/>
          </p:cNvSpPr>
          <p:nvPr>
            <p:ph type="title"/>
          </p:nvPr>
        </p:nvSpPr>
        <p:spPr/>
        <p:txBody>
          <a:bodyPr/>
          <a:lstStyle/>
          <a:p>
            <a:r>
              <a:rPr lang="en-US" dirty="0"/>
              <a:t>How to import </a:t>
            </a:r>
            <a:r>
              <a:rPr lang="en-US" dirty="0" err="1"/>
              <a:t>numpy</a:t>
            </a:r>
            <a:r>
              <a:rPr lang="en-US" dirty="0"/>
              <a:t> into your program?</a:t>
            </a:r>
            <a:endParaRPr lang="en-HK" dirty="0"/>
          </a:p>
        </p:txBody>
      </p:sp>
      <p:pic>
        <p:nvPicPr>
          <p:cNvPr id="5" name="Content Placeholder 4">
            <a:extLst>
              <a:ext uri="{FF2B5EF4-FFF2-40B4-BE49-F238E27FC236}">
                <a16:creationId xmlns:a16="http://schemas.microsoft.com/office/drawing/2014/main" id="{6698DB97-D569-2B43-DB6C-FBFA63FC8D11}"/>
              </a:ext>
            </a:extLst>
          </p:cNvPr>
          <p:cNvPicPr>
            <a:picLocks noGrp="1" noChangeAspect="1"/>
          </p:cNvPicPr>
          <p:nvPr>
            <p:ph idx="1"/>
          </p:nvPr>
        </p:nvPicPr>
        <p:blipFill>
          <a:blip r:embed="rId2"/>
          <a:stretch>
            <a:fillRect/>
          </a:stretch>
        </p:blipFill>
        <p:spPr>
          <a:xfrm>
            <a:off x="1001400" y="1915283"/>
            <a:ext cx="4275488" cy="756972"/>
          </a:xfrm>
        </p:spPr>
      </p:pic>
      <p:cxnSp>
        <p:nvCxnSpPr>
          <p:cNvPr id="7" name="Straight Arrow Connector 6">
            <a:extLst>
              <a:ext uri="{FF2B5EF4-FFF2-40B4-BE49-F238E27FC236}">
                <a16:creationId xmlns:a16="http://schemas.microsoft.com/office/drawing/2014/main" id="{31BA0FAE-8A05-F2C2-D20E-E1F9E7C890AA}"/>
              </a:ext>
            </a:extLst>
          </p:cNvPr>
          <p:cNvCxnSpPr/>
          <p:nvPr/>
        </p:nvCxnSpPr>
        <p:spPr>
          <a:xfrm flipH="1" flipV="1">
            <a:off x="4824248" y="2672255"/>
            <a:ext cx="1332186" cy="1135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CA5B45-24C9-B5A2-60D9-207F221DE709}"/>
              </a:ext>
            </a:extLst>
          </p:cNvPr>
          <p:cNvSpPr txBox="1"/>
          <p:nvPr/>
        </p:nvSpPr>
        <p:spPr>
          <a:xfrm>
            <a:off x="6096000" y="3641014"/>
            <a:ext cx="2771528" cy="923330"/>
          </a:xfrm>
          <a:prstGeom prst="rect">
            <a:avLst/>
          </a:prstGeom>
          <a:solidFill>
            <a:srgbClr val="FFFFCC"/>
          </a:solidFill>
        </p:spPr>
        <p:txBody>
          <a:bodyPr wrap="none" rtlCol="0">
            <a:spAutoFit/>
          </a:bodyPr>
          <a:lstStyle/>
          <a:p>
            <a:r>
              <a:rPr lang="en-US" dirty="0"/>
              <a:t>Not compulsory, but is very</a:t>
            </a:r>
          </a:p>
          <a:p>
            <a:r>
              <a:rPr lang="en-US" dirty="0"/>
              <a:t>commonly used “name” for</a:t>
            </a:r>
          </a:p>
          <a:p>
            <a:r>
              <a:rPr lang="en-US" dirty="0"/>
              <a:t>calling </a:t>
            </a:r>
            <a:r>
              <a:rPr lang="en-US" dirty="0" err="1"/>
              <a:t>numpy</a:t>
            </a:r>
            <a:endParaRPr lang="en-HK" dirty="0"/>
          </a:p>
        </p:txBody>
      </p:sp>
    </p:spTree>
    <p:extLst>
      <p:ext uri="{BB962C8B-B14F-4D97-AF65-F5344CB8AC3E}">
        <p14:creationId xmlns:p14="http://schemas.microsoft.com/office/powerpoint/2010/main" val="2824218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sz="4000" dirty="0"/>
              <a:t>Constructing a </a:t>
            </a:r>
            <a:r>
              <a:rPr lang="en-HK" sz="4000" dirty="0" err="1"/>
              <a:t>numpy</a:t>
            </a:r>
            <a:r>
              <a:rPr lang="en-HK" sz="4000" dirty="0"/>
              <a:t> array from a Python list</a:t>
            </a:r>
            <a:endParaRPr lang="en-US" sz="4000" dirty="0"/>
          </a:p>
        </p:txBody>
      </p:sp>
      <p:pic>
        <p:nvPicPr>
          <p:cNvPr id="4" name="Picture 3"/>
          <p:cNvPicPr>
            <a:picLocks noChangeAspect="1"/>
          </p:cNvPicPr>
          <p:nvPr/>
        </p:nvPicPr>
        <p:blipFill>
          <a:blip r:embed="rId2"/>
          <a:stretch>
            <a:fillRect/>
          </a:stretch>
        </p:blipFill>
        <p:spPr>
          <a:xfrm>
            <a:off x="1185087" y="1392609"/>
            <a:ext cx="7935432" cy="5249008"/>
          </a:xfrm>
          <a:prstGeom prst="rect">
            <a:avLst/>
          </a:prstGeom>
        </p:spPr>
      </p:pic>
      <p:sp>
        <p:nvSpPr>
          <p:cNvPr id="6" name="Oval 5">
            <a:extLst>
              <a:ext uri="{FF2B5EF4-FFF2-40B4-BE49-F238E27FC236}">
                <a16:creationId xmlns:a16="http://schemas.microsoft.com/office/drawing/2014/main" id="{FCD3C4A4-3B2C-4A68-8466-D60897D189ED}"/>
              </a:ext>
            </a:extLst>
          </p:cNvPr>
          <p:cNvSpPr/>
          <p:nvPr/>
        </p:nvSpPr>
        <p:spPr>
          <a:xfrm>
            <a:off x="5061284" y="6331308"/>
            <a:ext cx="563765" cy="32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9" name="Straight Arrow Connector 8">
            <a:extLst>
              <a:ext uri="{FF2B5EF4-FFF2-40B4-BE49-F238E27FC236}">
                <a16:creationId xmlns:a16="http://schemas.microsoft.com/office/drawing/2014/main" id="{812FEC69-3ECA-6AD0-2626-4F33D9B289CE}"/>
              </a:ext>
            </a:extLst>
          </p:cNvPr>
          <p:cNvCxnSpPr>
            <a:endCxn id="6" idx="6"/>
          </p:cNvCxnSpPr>
          <p:nvPr/>
        </p:nvCxnSpPr>
        <p:spPr>
          <a:xfrm flipH="1" flipV="1">
            <a:off x="5625049" y="6492875"/>
            <a:ext cx="1291390" cy="4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9CD8F3-B8F6-44FF-E564-0ED906BBD0C0}"/>
              </a:ext>
            </a:extLst>
          </p:cNvPr>
          <p:cNvSpPr txBox="1"/>
          <p:nvPr/>
        </p:nvSpPr>
        <p:spPr>
          <a:xfrm>
            <a:off x="6566953" y="6169709"/>
            <a:ext cx="3376822" cy="369332"/>
          </a:xfrm>
          <a:prstGeom prst="rect">
            <a:avLst/>
          </a:prstGeom>
          <a:solidFill>
            <a:srgbClr val="FFFFCC"/>
          </a:solidFill>
        </p:spPr>
        <p:txBody>
          <a:bodyPr wrap="none" rtlCol="0">
            <a:spAutoFit/>
          </a:bodyPr>
          <a:lstStyle/>
          <a:p>
            <a:r>
              <a:rPr lang="en-US" dirty="0"/>
              <a:t>This is a tuple with two elements.</a:t>
            </a:r>
          </a:p>
        </p:txBody>
      </p:sp>
    </p:spTree>
    <p:extLst>
      <p:ext uri="{BB962C8B-B14F-4D97-AF65-F5344CB8AC3E}">
        <p14:creationId xmlns:p14="http://schemas.microsoft.com/office/powerpoint/2010/main" val="4214339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B2B9-B100-8726-F9B9-5D2BCE7D2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8C72C-1D56-A144-1F4E-8BF7520D748C}"/>
              </a:ext>
            </a:extLst>
          </p:cNvPr>
          <p:cNvSpPr>
            <a:spLocks noGrp="1"/>
          </p:cNvSpPr>
          <p:nvPr>
            <p:ph type="title"/>
          </p:nvPr>
        </p:nvSpPr>
        <p:spPr/>
        <p:txBody>
          <a:bodyPr>
            <a:normAutofit/>
          </a:bodyPr>
          <a:lstStyle/>
          <a:p>
            <a:r>
              <a:rPr lang="en-HK" sz="4000" dirty="0"/>
              <a:t>Constructing a </a:t>
            </a:r>
            <a:r>
              <a:rPr lang="en-HK" sz="4000" dirty="0" err="1"/>
              <a:t>numpy</a:t>
            </a:r>
            <a:r>
              <a:rPr lang="en-HK" sz="4000" dirty="0"/>
              <a:t> array from a Python list</a:t>
            </a:r>
            <a:endParaRPr lang="en-US" sz="4000" dirty="0"/>
          </a:p>
        </p:txBody>
      </p:sp>
      <p:pic>
        <p:nvPicPr>
          <p:cNvPr id="4" name="Picture 3">
            <a:extLst>
              <a:ext uri="{FF2B5EF4-FFF2-40B4-BE49-F238E27FC236}">
                <a16:creationId xmlns:a16="http://schemas.microsoft.com/office/drawing/2014/main" id="{07BA2516-6FB6-18F5-A725-1373521D622F}"/>
              </a:ext>
            </a:extLst>
          </p:cNvPr>
          <p:cNvPicPr>
            <a:picLocks noChangeAspect="1"/>
          </p:cNvPicPr>
          <p:nvPr/>
        </p:nvPicPr>
        <p:blipFill>
          <a:blip r:embed="rId2"/>
          <a:stretch>
            <a:fillRect/>
          </a:stretch>
        </p:blipFill>
        <p:spPr>
          <a:xfrm>
            <a:off x="1185087" y="1392609"/>
            <a:ext cx="7935432" cy="5249008"/>
          </a:xfrm>
          <a:prstGeom prst="rect">
            <a:avLst/>
          </a:prstGeom>
        </p:spPr>
      </p:pic>
      <p:sp>
        <p:nvSpPr>
          <p:cNvPr id="3" name="Oval 2">
            <a:extLst>
              <a:ext uri="{FF2B5EF4-FFF2-40B4-BE49-F238E27FC236}">
                <a16:creationId xmlns:a16="http://schemas.microsoft.com/office/drawing/2014/main" id="{F47682DA-D5DB-7330-49D7-D6D65C5E7F5E}"/>
              </a:ext>
            </a:extLst>
          </p:cNvPr>
          <p:cNvSpPr/>
          <p:nvPr/>
        </p:nvSpPr>
        <p:spPr>
          <a:xfrm>
            <a:off x="4902009" y="4661377"/>
            <a:ext cx="563765" cy="32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Oval 5">
            <a:extLst>
              <a:ext uri="{FF2B5EF4-FFF2-40B4-BE49-F238E27FC236}">
                <a16:creationId xmlns:a16="http://schemas.microsoft.com/office/drawing/2014/main" id="{C83E4333-99CB-1AD9-D44C-60C8A6E7C5D8}"/>
              </a:ext>
            </a:extLst>
          </p:cNvPr>
          <p:cNvSpPr/>
          <p:nvPr/>
        </p:nvSpPr>
        <p:spPr>
          <a:xfrm>
            <a:off x="5061284" y="6331308"/>
            <a:ext cx="563765" cy="3231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TextBox 4">
            <a:extLst>
              <a:ext uri="{FF2B5EF4-FFF2-40B4-BE49-F238E27FC236}">
                <a16:creationId xmlns:a16="http://schemas.microsoft.com/office/drawing/2014/main" id="{0F7602BE-7411-7D27-F9ED-DCE58BCD8ED1}"/>
              </a:ext>
            </a:extLst>
          </p:cNvPr>
          <p:cNvSpPr txBox="1"/>
          <p:nvPr/>
        </p:nvSpPr>
        <p:spPr>
          <a:xfrm>
            <a:off x="8085220" y="1485041"/>
            <a:ext cx="3847079" cy="2585323"/>
          </a:xfrm>
          <a:prstGeom prst="rect">
            <a:avLst/>
          </a:prstGeom>
          <a:solidFill>
            <a:srgbClr val="FFFFCC"/>
          </a:solidFill>
        </p:spPr>
        <p:txBody>
          <a:bodyPr wrap="none" rtlCol="0">
            <a:spAutoFit/>
          </a:bodyPr>
          <a:lstStyle/>
          <a:p>
            <a:r>
              <a:rPr lang="en-US" dirty="0"/>
              <a:t>This is a tuple with one element.</a:t>
            </a:r>
          </a:p>
          <a:p>
            <a:endParaRPr lang="en-US" dirty="0"/>
          </a:p>
          <a:p>
            <a:r>
              <a:rPr lang="en-US" dirty="0">
                <a:solidFill>
                  <a:srgbClr val="FF0000"/>
                </a:solidFill>
              </a:rPr>
              <a:t>Warning</a:t>
            </a:r>
            <a:r>
              <a:rPr lang="en-US" dirty="0"/>
              <a:t>:  (3, ) and (3) are different:</a:t>
            </a:r>
          </a:p>
          <a:p>
            <a:r>
              <a:rPr lang="en-US" dirty="0"/>
              <a:t>(3, ) is a tuple with one element</a:t>
            </a:r>
          </a:p>
          <a:p>
            <a:r>
              <a:rPr lang="en-US" dirty="0"/>
              <a:t>(3) is the integer 3</a:t>
            </a:r>
          </a:p>
          <a:p>
            <a:endParaRPr lang="en-US" dirty="0"/>
          </a:p>
          <a:p>
            <a:r>
              <a:rPr lang="en-US" dirty="0"/>
              <a:t>Example:</a:t>
            </a:r>
          </a:p>
          <a:p>
            <a:r>
              <a:rPr lang="en-US" dirty="0"/>
              <a:t>Remember the repetitive operator for </a:t>
            </a:r>
          </a:p>
          <a:p>
            <a:r>
              <a:rPr lang="en-US" dirty="0"/>
              <a:t>list:   [1, 2, 3] * 2 == [1, 2, 3, 1, 2, 3]</a:t>
            </a:r>
          </a:p>
        </p:txBody>
      </p:sp>
      <p:pic>
        <p:nvPicPr>
          <p:cNvPr id="8" name="Picture 7">
            <a:extLst>
              <a:ext uri="{FF2B5EF4-FFF2-40B4-BE49-F238E27FC236}">
                <a16:creationId xmlns:a16="http://schemas.microsoft.com/office/drawing/2014/main" id="{330C83DC-9950-E302-7B2E-2F3A1143BC9B}"/>
              </a:ext>
            </a:extLst>
          </p:cNvPr>
          <p:cNvPicPr>
            <a:picLocks noChangeAspect="1"/>
          </p:cNvPicPr>
          <p:nvPr/>
        </p:nvPicPr>
        <p:blipFill>
          <a:blip r:embed="rId3"/>
          <a:stretch>
            <a:fillRect/>
          </a:stretch>
        </p:blipFill>
        <p:spPr>
          <a:xfrm>
            <a:off x="8103406" y="4017113"/>
            <a:ext cx="1740404" cy="1776362"/>
          </a:xfrm>
          <a:prstGeom prst="rect">
            <a:avLst/>
          </a:prstGeom>
          <a:solidFill>
            <a:srgbClr val="FFFFCC"/>
          </a:solidFill>
        </p:spPr>
      </p:pic>
      <p:cxnSp>
        <p:nvCxnSpPr>
          <p:cNvPr id="10" name="Straight Arrow Connector 9">
            <a:extLst>
              <a:ext uri="{FF2B5EF4-FFF2-40B4-BE49-F238E27FC236}">
                <a16:creationId xmlns:a16="http://schemas.microsoft.com/office/drawing/2014/main" id="{3ECDE8CC-1172-9003-C196-0FA65D8FF895}"/>
              </a:ext>
            </a:extLst>
          </p:cNvPr>
          <p:cNvCxnSpPr>
            <a:cxnSpLocks/>
          </p:cNvCxnSpPr>
          <p:nvPr/>
        </p:nvCxnSpPr>
        <p:spPr>
          <a:xfrm flipH="1">
            <a:off x="5465774" y="1690688"/>
            <a:ext cx="2619446" cy="3080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49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Simple ways to create filled </a:t>
            </a:r>
            <a:r>
              <a:rPr lang="en-HK" dirty="0" err="1"/>
              <a:t>ndarray</a:t>
            </a:r>
            <a:endParaRPr lang="en-US" dirty="0"/>
          </a:p>
        </p:txBody>
      </p:sp>
      <p:pic>
        <p:nvPicPr>
          <p:cNvPr id="4" name="Picture 3"/>
          <p:cNvPicPr>
            <a:picLocks noChangeAspect="1"/>
          </p:cNvPicPr>
          <p:nvPr/>
        </p:nvPicPr>
        <p:blipFill>
          <a:blip r:embed="rId2"/>
          <a:stretch>
            <a:fillRect/>
          </a:stretch>
        </p:blipFill>
        <p:spPr>
          <a:xfrm>
            <a:off x="1021061" y="1428316"/>
            <a:ext cx="5092660" cy="5020496"/>
          </a:xfrm>
          <a:prstGeom prst="rect">
            <a:avLst/>
          </a:prstGeom>
        </p:spPr>
      </p:pic>
      <p:pic>
        <p:nvPicPr>
          <p:cNvPr id="5" name="Picture 4"/>
          <p:cNvPicPr>
            <a:picLocks noChangeAspect="1"/>
          </p:cNvPicPr>
          <p:nvPr/>
        </p:nvPicPr>
        <p:blipFill>
          <a:blip r:embed="rId3"/>
          <a:stretch>
            <a:fillRect/>
          </a:stretch>
        </p:blipFill>
        <p:spPr>
          <a:xfrm>
            <a:off x="6183478" y="1323541"/>
            <a:ext cx="4893487" cy="2705534"/>
          </a:xfrm>
          <a:prstGeom prst="rect">
            <a:avLst/>
          </a:prstGeom>
        </p:spPr>
      </p:pic>
    </p:spTree>
    <p:extLst>
      <p:ext uri="{BB962C8B-B14F-4D97-AF65-F5344CB8AC3E}">
        <p14:creationId xmlns:p14="http://schemas.microsoft.com/office/powerpoint/2010/main" val="2036922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DF324-3D90-DD19-F4FE-91869A68E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C42FB-0016-BB57-5F03-97E1C955F94C}"/>
              </a:ext>
            </a:extLst>
          </p:cNvPr>
          <p:cNvSpPr>
            <a:spLocks noGrp="1"/>
          </p:cNvSpPr>
          <p:nvPr>
            <p:ph type="title"/>
          </p:nvPr>
        </p:nvSpPr>
        <p:spPr/>
        <p:txBody>
          <a:bodyPr/>
          <a:lstStyle/>
          <a:p>
            <a:r>
              <a:rPr lang="en-HK" dirty="0"/>
              <a:t>Simple ways to create filled </a:t>
            </a:r>
            <a:r>
              <a:rPr lang="en-HK" dirty="0" err="1"/>
              <a:t>ndarray</a:t>
            </a:r>
            <a:endParaRPr lang="en-US" dirty="0"/>
          </a:p>
        </p:txBody>
      </p:sp>
      <p:pic>
        <p:nvPicPr>
          <p:cNvPr id="4" name="Picture 3">
            <a:extLst>
              <a:ext uri="{FF2B5EF4-FFF2-40B4-BE49-F238E27FC236}">
                <a16:creationId xmlns:a16="http://schemas.microsoft.com/office/drawing/2014/main" id="{D64D07B4-AA98-B75C-FF5A-AB8FBDA3C54F}"/>
              </a:ext>
            </a:extLst>
          </p:cNvPr>
          <p:cNvPicPr>
            <a:picLocks noChangeAspect="1"/>
          </p:cNvPicPr>
          <p:nvPr/>
        </p:nvPicPr>
        <p:blipFill>
          <a:blip r:embed="rId2"/>
          <a:stretch>
            <a:fillRect/>
          </a:stretch>
        </p:blipFill>
        <p:spPr>
          <a:xfrm>
            <a:off x="1021061" y="1428316"/>
            <a:ext cx="5092660" cy="5020496"/>
          </a:xfrm>
          <a:prstGeom prst="rect">
            <a:avLst/>
          </a:prstGeom>
        </p:spPr>
      </p:pic>
      <p:cxnSp>
        <p:nvCxnSpPr>
          <p:cNvPr id="6" name="Straight Arrow Connector 5">
            <a:extLst>
              <a:ext uri="{FF2B5EF4-FFF2-40B4-BE49-F238E27FC236}">
                <a16:creationId xmlns:a16="http://schemas.microsoft.com/office/drawing/2014/main" id="{47310078-8F67-5A3D-8FA9-D3DE56A88CE1}"/>
              </a:ext>
            </a:extLst>
          </p:cNvPr>
          <p:cNvCxnSpPr>
            <a:cxnSpLocks/>
            <a:stCxn id="7" idx="1"/>
          </p:cNvCxnSpPr>
          <p:nvPr/>
        </p:nvCxnSpPr>
        <p:spPr>
          <a:xfrm flipH="1">
            <a:off x="5170141" y="5595439"/>
            <a:ext cx="1636295" cy="289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C5320A-6BCB-354A-0177-1A848A8F575B}"/>
              </a:ext>
            </a:extLst>
          </p:cNvPr>
          <p:cNvSpPr txBox="1"/>
          <p:nvPr/>
        </p:nvSpPr>
        <p:spPr>
          <a:xfrm>
            <a:off x="6806436" y="5410773"/>
            <a:ext cx="2906565" cy="369332"/>
          </a:xfrm>
          <a:prstGeom prst="rect">
            <a:avLst/>
          </a:prstGeom>
          <a:noFill/>
        </p:spPr>
        <p:txBody>
          <a:bodyPr wrap="none" rtlCol="0">
            <a:spAutoFit/>
          </a:bodyPr>
          <a:lstStyle/>
          <a:p>
            <a:r>
              <a:rPr lang="en-US" dirty="0"/>
              <a:t>very useful for plotting graph</a:t>
            </a:r>
            <a:endParaRPr lang="en-HK" dirty="0"/>
          </a:p>
        </p:txBody>
      </p:sp>
      <p:pic>
        <p:nvPicPr>
          <p:cNvPr id="11" name="Picture 10">
            <a:extLst>
              <a:ext uri="{FF2B5EF4-FFF2-40B4-BE49-F238E27FC236}">
                <a16:creationId xmlns:a16="http://schemas.microsoft.com/office/drawing/2014/main" id="{34631E5A-D014-17DB-797B-B91D18A869B3}"/>
              </a:ext>
            </a:extLst>
          </p:cNvPr>
          <p:cNvPicPr>
            <a:picLocks noChangeAspect="1"/>
          </p:cNvPicPr>
          <p:nvPr/>
        </p:nvPicPr>
        <p:blipFill>
          <a:blip r:embed="rId3"/>
          <a:stretch>
            <a:fillRect/>
          </a:stretch>
        </p:blipFill>
        <p:spPr>
          <a:xfrm>
            <a:off x="7018960" y="1427214"/>
            <a:ext cx="3885088" cy="3878503"/>
          </a:xfrm>
          <a:prstGeom prst="rect">
            <a:avLst/>
          </a:prstGeom>
        </p:spPr>
      </p:pic>
    </p:spTree>
    <p:extLst>
      <p:ext uri="{BB962C8B-B14F-4D97-AF65-F5344CB8AC3E}">
        <p14:creationId xmlns:p14="http://schemas.microsoft.com/office/powerpoint/2010/main" val="246983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9F77-C30E-4550-936C-EE5926A6F631}"/>
              </a:ext>
            </a:extLst>
          </p:cNvPr>
          <p:cNvSpPr>
            <a:spLocks noGrp="1"/>
          </p:cNvSpPr>
          <p:nvPr>
            <p:ph type="title"/>
          </p:nvPr>
        </p:nvSpPr>
        <p:spPr/>
        <p:txBody>
          <a:bodyPr/>
          <a:lstStyle/>
          <a:p>
            <a:r>
              <a:rPr lang="en-HK" dirty="0"/>
              <a:t>Programming Languages for this course:</a:t>
            </a:r>
          </a:p>
        </p:txBody>
      </p:sp>
      <p:sp>
        <p:nvSpPr>
          <p:cNvPr id="5" name="Text Placeholder 4">
            <a:extLst>
              <a:ext uri="{FF2B5EF4-FFF2-40B4-BE49-F238E27FC236}">
                <a16:creationId xmlns:a16="http://schemas.microsoft.com/office/drawing/2014/main" id="{87F1CF1B-4666-49D0-A28A-C5334D3DE705}"/>
              </a:ext>
            </a:extLst>
          </p:cNvPr>
          <p:cNvSpPr>
            <a:spLocks noGrp="1"/>
          </p:cNvSpPr>
          <p:nvPr>
            <p:ph type="body" idx="1"/>
          </p:nvPr>
        </p:nvSpPr>
        <p:spPr>
          <a:xfrm>
            <a:off x="10178935" y="465427"/>
            <a:ext cx="1965756" cy="823912"/>
          </a:xfrm>
        </p:spPr>
        <p:txBody>
          <a:bodyPr/>
          <a:lstStyle/>
          <a:p>
            <a:pPr>
              <a:tabLst>
                <a:tab pos="719138" algn="l"/>
              </a:tabLst>
            </a:pPr>
            <a:r>
              <a:rPr lang="en-HK" dirty="0"/>
              <a:t>		</a:t>
            </a:r>
            <a:r>
              <a:rPr lang="en-HK" b="1" dirty="0"/>
              <a:t>Python</a:t>
            </a:r>
          </a:p>
        </p:txBody>
      </p:sp>
      <p:pic>
        <p:nvPicPr>
          <p:cNvPr id="10" name="Picture 2" descr="Python icon">
            <a:extLst>
              <a:ext uri="{FF2B5EF4-FFF2-40B4-BE49-F238E27FC236}">
                <a16:creationId xmlns:a16="http://schemas.microsoft.com/office/drawing/2014/main" id="{356B44EA-9051-4DB5-8993-88869865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8935" y="66790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50FB50CB-2D40-4761-AE7E-489E88F6F9AC}"/>
              </a:ext>
            </a:extLst>
          </p:cNvPr>
          <p:cNvSpPr>
            <a:spLocks noGrp="1"/>
          </p:cNvSpPr>
          <p:nvPr>
            <p:ph type="sldNum" sz="quarter" idx="12"/>
          </p:nvPr>
        </p:nvSpPr>
        <p:spPr/>
        <p:txBody>
          <a:bodyPr/>
          <a:lstStyle/>
          <a:p>
            <a:fld id="{81B3A8E7-0AD1-4B48-83E8-08BF0BD63A5E}" type="slidenum">
              <a:rPr lang="en-HK" smtClean="0"/>
              <a:t>7</a:t>
            </a:fld>
            <a:endParaRPr lang="en-HK" dirty="0"/>
          </a:p>
        </p:txBody>
      </p:sp>
      <p:sp>
        <p:nvSpPr>
          <p:cNvPr id="3" name="文本框 2">
            <a:extLst>
              <a:ext uri="{FF2B5EF4-FFF2-40B4-BE49-F238E27FC236}">
                <a16:creationId xmlns:a16="http://schemas.microsoft.com/office/drawing/2014/main" id="{DEF13196-E898-9062-A7F4-61C4BCD163E5}"/>
              </a:ext>
            </a:extLst>
          </p:cNvPr>
          <p:cNvSpPr txBox="1"/>
          <p:nvPr/>
        </p:nvSpPr>
        <p:spPr>
          <a:xfrm>
            <a:off x="836612" y="1527464"/>
            <a:ext cx="2135906" cy="523220"/>
          </a:xfrm>
          <a:prstGeom prst="rect">
            <a:avLst/>
          </a:prstGeom>
          <a:noFill/>
        </p:spPr>
        <p:txBody>
          <a:bodyPr wrap="none" rtlCol="0">
            <a:spAutoFit/>
          </a:bodyPr>
          <a:lstStyle/>
          <a:p>
            <a:r>
              <a:rPr lang="en-HK" sz="2800" dirty="0"/>
              <a:t>Why Python?</a:t>
            </a:r>
          </a:p>
        </p:txBody>
      </p:sp>
      <p:sp>
        <p:nvSpPr>
          <p:cNvPr id="4" name="文本框 3">
            <a:extLst>
              <a:ext uri="{FF2B5EF4-FFF2-40B4-BE49-F238E27FC236}">
                <a16:creationId xmlns:a16="http://schemas.microsoft.com/office/drawing/2014/main" id="{ECB98A95-4E6C-723E-8924-C209D212B3C2}"/>
              </a:ext>
            </a:extLst>
          </p:cNvPr>
          <p:cNvSpPr txBox="1"/>
          <p:nvPr/>
        </p:nvSpPr>
        <p:spPr>
          <a:xfrm>
            <a:off x="7349705" y="2289395"/>
            <a:ext cx="4438203" cy="2585323"/>
          </a:xfrm>
          <a:prstGeom prst="rect">
            <a:avLst/>
          </a:prstGeom>
          <a:ln/>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HK" dirty="0"/>
              <a:t>But, </a:t>
            </a:r>
          </a:p>
          <a:p>
            <a:pPr marL="285750" indent="-285750">
              <a:buFont typeface="Arial" panose="020B0604020202020204" pitchFamily="34" charset="0"/>
              <a:buChar char="•"/>
            </a:pPr>
            <a:r>
              <a:rPr lang="en-HK" dirty="0"/>
              <a:t>I don't know where to find these packages</a:t>
            </a:r>
          </a:p>
          <a:p>
            <a:endParaRPr lang="en-HK" dirty="0"/>
          </a:p>
          <a:p>
            <a:r>
              <a:rPr lang="en-HK" dirty="0"/>
              <a:t>and even if I know where to download the</a:t>
            </a:r>
          </a:p>
          <a:p>
            <a:r>
              <a:rPr lang="en-HK" dirty="0"/>
              <a:t>package I need, </a:t>
            </a:r>
          </a:p>
          <a:p>
            <a:endParaRPr lang="en-HK" dirty="0"/>
          </a:p>
          <a:p>
            <a:pPr marL="285750" indent="-285750">
              <a:buFont typeface="Arial" panose="020B0604020202020204" pitchFamily="34" charset="0"/>
              <a:buChar char="•"/>
            </a:pPr>
            <a:r>
              <a:rPr lang="en-HK" dirty="0"/>
              <a:t>I don't know how to install it; different</a:t>
            </a:r>
          </a:p>
          <a:p>
            <a:r>
              <a:rPr lang="en-HK" dirty="0"/>
              <a:t>packages would have different installation </a:t>
            </a:r>
          </a:p>
          <a:p>
            <a:r>
              <a:rPr lang="en-HK" dirty="0"/>
              <a:t>procedures.</a:t>
            </a:r>
          </a:p>
        </p:txBody>
      </p:sp>
      <p:sp>
        <p:nvSpPr>
          <p:cNvPr id="9" name="Content Placeholder 5">
            <a:extLst>
              <a:ext uri="{FF2B5EF4-FFF2-40B4-BE49-F238E27FC236}">
                <a16:creationId xmlns:a16="http://schemas.microsoft.com/office/drawing/2014/main" id="{9E6E2B73-208D-AD38-38E2-B86C2A6CBEC6}"/>
              </a:ext>
            </a:extLst>
          </p:cNvPr>
          <p:cNvSpPr txBox="1">
            <a:spLocks/>
          </p:cNvSpPr>
          <p:nvPr/>
        </p:nvSpPr>
        <p:spPr>
          <a:xfrm>
            <a:off x="938212" y="2289395"/>
            <a:ext cx="6411493" cy="346824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400" dirty="0"/>
              <a:t>Free &amp; open source</a:t>
            </a:r>
          </a:p>
          <a:p>
            <a:r>
              <a:rPr lang="en-HK" sz="2400" dirty="0"/>
              <a:t>Simple syntax, easy to self-learn and understand</a:t>
            </a:r>
          </a:p>
          <a:p>
            <a:r>
              <a:rPr lang="en-HK" sz="2400" dirty="0"/>
              <a:t>General-purpose programming language</a:t>
            </a:r>
          </a:p>
          <a:p>
            <a:r>
              <a:rPr lang="en-US" sz="2400" dirty="0">
                <a:solidFill>
                  <a:srgbClr val="FF0000"/>
                </a:solidFill>
              </a:rPr>
              <a:t>Has a rich set of libraries and packages designed for data science and machine learning</a:t>
            </a:r>
          </a:p>
          <a:p>
            <a:r>
              <a:rPr lang="en-US" sz="2400" dirty="0"/>
              <a:t>Good memory management and high performance</a:t>
            </a:r>
          </a:p>
        </p:txBody>
      </p:sp>
    </p:spTree>
    <p:extLst>
      <p:ext uri="{BB962C8B-B14F-4D97-AF65-F5344CB8AC3E}">
        <p14:creationId xmlns:p14="http://schemas.microsoft.com/office/powerpoint/2010/main" val="2193404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011C-6C59-1E60-4DE1-0B01FF8144D5}"/>
              </a:ext>
            </a:extLst>
          </p:cNvPr>
          <p:cNvSpPr>
            <a:spLocks noGrp="1"/>
          </p:cNvSpPr>
          <p:nvPr>
            <p:ph type="title"/>
          </p:nvPr>
        </p:nvSpPr>
        <p:spPr/>
        <p:txBody>
          <a:bodyPr>
            <a:normAutofit/>
          </a:bodyPr>
          <a:lstStyle/>
          <a:p>
            <a:r>
              <a:rPr lang="en-US" dirty="0"/>
              <a:t>Reshaping an array</a:t>
            </a:r>
            <a:endParaRPr lang="en-HK" dirty="0"/>
          </a:p>
        </p:txBody>
      </p:sp>
      <p:graphicFrame>
        <p:nvGraphicFramePr>
          <p:cNvPr id="12" name="Content Placeholder 11">
            <a:extLst>
              <a:ext uri="{FF2B5EF4-FFF2-40B4-BE49-F238E27FC236}">
                <a16:creationId xmlns:a16="http://schemas.microsoft.com/office/drawing/2014/main" id="{DB0666D8-03A4-15FA-8BF4-59128184A596}"/>
              </a:ext>
            </a:extLst>
          </p:cNvPr>
          <p:cNvGraphicFramePr>
            <a:graphicFrameLocks noGrp="1"/>
          </p:cNvGraphicFramePr>
          <p:nvPr>
            <p:ph idx="1"/>
            <p:extLst>
              <p:ext uri="{D42A27DB-BD31-4B8C-83A1-F6EECF244321}">
                <p14:modId xmlns:p14="http://schemas.microsoft.com/office/powerpoint/2010/main" val="1319475881"/>
              </p:ext>
            </p:extLst>
          </p:nvPr>
        </p:nvGraphicFramePr>
        <p:xfrm>
          <a:off x="3660315" y="4588420"/>
          <a:ext cx="3465786" cy="731520"/>
        </p:xfrm>
        <a:graphic>
          <a:graphicData uri="http://schemas.openxmlformats.org/drawingml/2006/table">
            <a:tbl>
              <a:tblPr firstRow="1" bandRow="1">
                <a:tableStyleId>{5C22544A-7EE6-4342-B048-85BDC9FD1C3A}</a:tableStyleId>
              </a:tblPr>
              <a:tblGrid>
                <a:gridCol w="577631">
                  <a:extLst>
                    <a:ext uri="{9D8B030D-6E8A-4147-A177-3AD203B41FA5}">
                      <a16:colId xmlns:a16="http://schemas.microsoft.com/office/drawing/2014/main" val="351296167"/>
                    </a:ext>
                  </a:extLst>
                </a:gridCol>
                <a:gridCol w="577631">
                  <a:extLst>
                    <a:ext uri="{9D8B030D-6E8A-4147-A177-3AD203B41FA5}">
                      <a16:colId xmlns:a16="http://schemas.microsoft.com/office/drawing/2014/main" val="2019358424"/>
                    </a:ext>
                  </a:extLst>
                </a:gridCol>
                <a:gridCol w="577631">
                  <a:extLst>
                    <a:ext uri="{9D8B030D-6E8A-4147-A177-3AD203B41FA5}">
                      <a16:colId xmlns:a16="http://schemas.microsoft.com/office/drawing/2014/main" val="2363083882"/>
                    </a:ext>
                  </a:extLst>
                </a:gridCol>
                <a:gridCol w="577631">
                  <a:extLst>
                    <a:ext uri="{9D8B030D-6E8A-4147-A177-3AD203B41FA5}">
                      <a16:colId xmlns:a16="http://schemas.microsoft.com/office/drawing/2014/main" val="4049549369"/>
                    </a:ext>
                  </a:extLst>
                </a:gridCol>
                <a:gridCol w="577631">
                  <a:extLst>
                    <a:ext uri="{9D8B030D-6E8A-4147-A177-3AD203B41FA5}">
                      <a16:colId xmlns:a16="http://schemas.microsoft.com/office/drawing/2014/main" val="3002076235"/>
                    </a:ext>
                  </a:extLst>
                </a:gridCol>
                <a:gridCol w="577631">
                  <a:extLst>
                    <a:ext uri="{9D8B030D-6E8A-4147-A177-3AD203B41FA5}">
                      <a16:colId xmlns:a16="http://schemas.microsoft.com/office/drawing/2014/main" val="1637814551"/>
                    </a:ext>
                  </a:extLst>
                </a:gridCol>
              </a:tblGrid>
              <a:tr h="323166">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extLst>
                  <a:ext uri="{0D108BD9-81ED-4DB2-BD59-A6C34878D82A}">
                    <a16:rowId xmlns:a16="http://schemas.microsoft.com/office/drawing/2014/main" val="2376359253"/>
                  </a:ext>
                </a:extLst>
              </a:tr>
              <a:tr h="323166">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extLst>
                  <a:ext uri="{0D108BD9-81ED-4DB2-BD59-A6C34878D82A}">
                    <a16:rowId xmlns:a16="http://schemas.microsoft.com/office/drawing/2014/main" val="363156617"/>
                  </a:ext>
                </a:extLst>
              </a:tr>
            </a:tbl>
          </a:graphicData>
        </a:graphic>
      </p:graphicFrame>
      <p:pic>
        <p:nvPicPr>
          <p:cNvPr id="5" name="Picture 4">
            <a:extLst>
              <a:ext uri="{FF2B5EF4-FFF2-40B4-BE49-F238E27FC236}">
                <a16:creationId xmlns:a16="http://schemas.microsoft.com/office/drawing/2014/main" id="{B729BF49-1D75-D281-DFFE-C7DEFBC3BE60}"/>
              </a:ext>
            </a:extLst>
          </p:cNvPr>
          <p:cNvPicPr>
            <a:picLocks noChangeAspect="1"/>
          </p:cNvPicPr>
          <p:nvPr/>
        </p:nvPicPr>
        <p:blipFill>
          <a:blip r:embed="rId2"/>
          <a:stretch>
            <a:fillRect/>
          </a:stretch>
        </p:blipFill>
        <p:spPr>
          <a:xfrm>
            <a:off x="6475555" y="1690688"/>
            <a:ext cx="3834309" cy="1349772"/>
          </a:xfrm>
          <a:prstGeom prst="rect">
            <a:avLst/>
          </a:prstGeom>
        </p:spPr>
      </p:pic>
      <p:pic>
        <p:nvPicPr>
          <p:cNvPr id="8" name="Picture 7">
            <a:extLst>
              <a:ext uri="{FF2B5EF4-FFF2-40B4-BE49-F238E27FC236}">
                <a16:creationId xmlns:a16="http://schemas.microsoft.com/office/drawing/2014/main" id="{71301393-7F99-3EA8-F50A-1E51ACF33592}"/>
              </a:ext>
            </a:extLst>
          </p:cNvPr>
          <p:cNvPicPr>
            <a:picLocks noChangeAspect="1"/>
          </p:cNvPicPr>
          <p:nvPr/>
        </p:nvPicPr>
        <p:blipFill>
          <a:blip r:embed="rId3"/>
          <a:stretch>
            <a:fillRect/>
          </a:stretch>
        </p:blipFill>
        <p:spPr>
          <a:xfrm>
            <a:off x="1389123" y="1646336"/>
            <a:ext cx="2676899" cy="1438476"/>
          </a:xfrm>
          <a:prstGeom prst="rect">
            <a:avLst/>
          </a:prstGeom>
        </p:spPr>
      </p:pic>
      <p:cxnSp>
        <p:nvCxnSpPr>
          <p:cNvPr id="10" name="Straight Arrow Connector 9">
            <a:extLst>
              <a:ext uri="{FF2B5EF4-FFF2-40B4-BE49-F238E27FC236}">
                <a16:creationId xmlns:a16="http://schemas.microsoft.com/office/drawing/2014/main" id="{7619E536-0265-D1B6-DBB0-BF2EAA082886}"/>
              </a:ext>
            </a:extLst>
          </p:cNvPr>
          <p:cNvCxnSpPr/>
          <p:nvPr/>
        </p:nvCxnSpPr>
        <p:spPr>
          <a:xfrm>
            <a:off x="4159607" y="2480508"/>
            <a:ext cx="231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ADFFC0-34A2-FF95-1746-143D9BF8549F}"/>
              </a:ext>
            </a:extLst>
          </p:cNvPr>
          <p:cNvSpPr txBox="1"/>
          <p:nvPr/>
        </p:nvSpPr>
        <p:spPr>
          <a:xfrm>
            <a:off x="1389123" y="3923519"/>
            <a:ext cx="3079626" cy="646331"/>
          </a:xfrm>
          <a:prstGeom prst="rect">
            <a:avLst/>
          </a:prstGeom>
          <a:solidFill>
            <a:srgbClr val="FFFFCC"/>
          </a:solidFill>
        </p:spPr>
        <p:txBody>
          <a:bodyPr wrap="none" rtlCol="0">
            <a:spAutoFit/>
          </a:bodyPr>
          <a:lstStyle/>
          <a:p>
            <a:r>
              <a:rPr lang="en-US" dirty="0"/>
              <a:t>Create a empty 2D array c with</a:t>
            </a:r>
          </a:p>
          <a:p>
            <a:r>
              <a:rPr lang="en-US" dirty="0"/>
              <a:t>shape (2, 6)</a:t>
            </a:r>
            <a:endParaRPr lang="en-HK" dirty="0"/>
          </a:p>
        </p:txBody>
      </p:sp>
      <p:sp>
        <p:nvSpPr>
          <p:cNvPr id="13" name="TextBox 12">
            <a:extLst>
              <a:ext uri="{FF2B5EF4-FFF2-40B4-BE49-F238E27FC236}">
                <a16:creationId xmlns:a16="http://schemas.microsoft.com/office/drawing/2014/main" id="{ED2C8D84-205A-02C9-39F9-5AC992631174}"/>
              </a:ext>
            </a:extLst>
          </p:cNvPr>
          <p:cNvSpPr txBox="1"/>
          <p:nvPr/>
        </p:nvSpPr>
        <p:spPr>
          <a:xfrm>
            <a:off x="1389123" y="5353888"/>
            <a:ext cx="5987088" cy="646331"/>
          </a:xfrm>
          <a:prstGeom prst="rect">
            <a:avLst/>
          </a:prstGeom>
          <a:solidFill>
            <a:srgbClr val="FFFFCC"/>
          </a:solidFill>
        </p:spPr>
        <p:txBody>
          <a:bodyPr wrap="none" rtlCol="0">
            <a:spAutoFit/>
          </a:bodyPr>
          <a:lstStyle/>
          <a:p>
            <a:r>
              <a:rPr lang="en-US" dirty="0"/>
              <a:t>and pick the entries from b from left to right, top to bottom,</a:t>
            </a:r>
          </a:p>
          <a:p>
            <a:r>
              <a:rPr lang="en-US" dirty="0"/>
              <a:t>and put them in c one by one from left to right, top to bottom</a:t>
            </a:r>
            <a:endParaRPr lang="en-HK" dirty="0"/>
          </a:p>
        </p:txBody>
      </p:sp>
      <p:cxnSp>
        <p:nvCxnSpPr>
          <p:cNvPr id="4" name="Straight Connector 3">
            <a:extLst>
              <a:ext uri="{FF2B5EF4-FFF2-40B4-BE49-F238E27FC236}">
                <a16:creationId xmlns:a16="http://schemas.microsoft.com/office/drawing/2014/main" id="{B5A83F76-ECC9-6B81-7225-3842095F02A2}"/>
              </a:ext>
            </a:extLst>
          </p:cNvPr>
          <p:cNvCxnSpPr>
            <a:cxnSpLocks/>
          </p:cNvCxnSpPr>
          <p:nvPr/>
        </p:nvCxnSpPr>
        <p:spPr>
          <a:xfrm>
            <a:off x="1334683" y="3606484"/>
            <a:ext cx="925998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80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E2D57-F28B-B119-8906-3EE857F7C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DD02D-2114-3601-D5FE-2231B29BA46E}"/>
              </a:ext>
            </a:extLst>
          </p:cNvPr>
          <p:cNvSpPr>
            <a:spLocks noGrp="1"/>
          </p:cNvSpPr>
          <p:nvPr>
            <p:ph type="title"/>
          </p:nvPr>
        </p:nvSpPr>
        <p:spPr/>
        <p:txBody>
          <a:bodyPr>
            <a:normAutofit/>
          </a:bodyPr>
          <a:lstStyle/>
          <a:p>
            <a:r>
              <a:rPr lang="en-US" dirty="0"/>
              <a:t>Reshaping an array</a:t>
            </a:r>
            <a:endParaRPr lang="en-HK" dirty="0"/>
          </a:p>
        </p:txBody>
      </p:sp>
      <p:graphicFrame>
        <p:nvGraphicFramePr>
          <p:cNvPr id="12" name="Content Placeholder 11">
            <a:extLst>
              <a:ext uri="{FF2B5EF4-FFF2-40B4-BE49-F238E27FC236}">
                <a16:creationId xmlns:a16="http://schemas.microsoft.com/office/drawing/2014/main" id="{7EFEAF58-92BC-2BD6-BA0F-CC64BECECC44}"/>
              </a:ext>
            </a:extLst>
          </p:cNvPr>
          <p:cNvGraphicFramePr>
            <a:graphicFrameLocks noGrp="1"/>
          </p:cNvGraphicFramePr>
          <p:nvPr>
            <p:ph idx="1"/>
          </p:nvPr>
        </p:nvGraphicFramePr>
        <p:xfrm>
          <a:off x="3660315" y="4588420"/>
          <a:ext cx="3465786" cy="731520"/>
        </p:xfrm>
        <a:graphic>
          <a:graphicData uri="http://schemas.openxmlformats.org/drawingml/2006/table">
            <a:tbl>
              <a:tblPr firstRow="1" bandRow="1">
                <a:tableStyleId>{5C22544A-7EE6-4342-B048-85BDC9FD1C3A}</a:tableStyleId>
              </a:tblPr>
              <a:tblGrid>
                <a:gridCol w="577631">
                  <a:extLst>
                    <a:ext uri="{9D8B030D-6E8A-4147-A177-3AD203B41FA5}">
                      <a16:colId xmlns:a16="http://schemas.microsoft.com/office/drawing/2014/main" val="351296167"/>
                    </a:ext>
                  </a:extLst>
                </a:gridCol>
                <a:gridCol w="577631">
                  <a:extLst>
                    <a:ext uri="{9D8B030D-6E8A-4147-A177-3AD203B41FA5}">
                      <a16:colId xmlns:a16="http://schemas.microsoft.com/office/drawing/2014/main" val="2019358424"/>
                    </a:ext>
                  </a:extLst>
                </a:gridCol>
                <a:gridCol w="577631">
                  <a:extLst>
                    <a:ext uri="{9D8B030D-6E8A-4147-A177-3AD203B41FA5}">
                      <a16:colId xmlns:a16="http://schemas.microsoft.com/office/drawing/2014/main" val="2363083882"/>
                    </a:ext>
                  </a:extLst>
                </a:gridCol>
                <a:gridCol w="577631">
                  <a:extLst>
                    <a:ext uri="{9D8B030D-6E8A-4147-A177-3AD203B41FA5}">
                      <a16:colId xmlns:a16="http://schemas.microsoft.com/office/drawing/2014/main" val="4049549369"/>
                    </a:ext>
                  </a:extLst>
                </a:gridCol>
                <a:gridCol w="577631">
                  <a:extLst>
                    <a:ext uri="{9D8B030D-6E8A-4147-A177-3AD203B41FA5}">
                      <a16:colId xmlns:a16="http://schemas.microsoft.com/office/drawing/2014/main" val="3002076235"/>
                    </a:ext>
                  </a:extLst>
                </a:gridCol>
                <a:gridCol w="577631">
                  <a:extLst>
                    <a:ext uri="{9D8B030D-6E8A-4147-A177-3AD203B41FA5}">
                      <a16:colId xmlns:a16="http://schemas.microsoft.com/office/drawing/2014/main" val="1637814551"/>
                    </a:ext>
                  </a:extLst>
                </a:gridCol>
              </a:tblGrid>
              <a:tr h="323166">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extLst>
                  <a:ext uri="{0D108BD9-81ED-4DB2-BD59-A6C34878D82A}">
                    <a16:rowId xmlns:a16="http://schemas.microsoft.com/office/drawing/2014/main" val="2376359253"/>
                  </a:ext>
                </a:extLst>
              </a:tr>
              <a:tr h="323166">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tc>
                  <a:txBody>
                    <a:bodyPr/>
                    <a:lstStyle/>
                    <a:p>
                      <a:endParaRPr lang="en-HK" dirty="0"/>
                    </a:p>
                  </a:txBody>
                  <a:tcPr>
                    <a:solidFill>
                      <a:schemeClr val="accent1">
                        <a:lumMod val="40000"/>
                        <a:lumOff val="60000"/>
                      </a:schemeClr>
                    </a:solidFill>
                  </a:tcPr>
                </a:tc>
                <a:extLst>
                  <a:ext uri="{0D108BD9-81ED-4DB2-BD59-A6C34878D82A}">
                    <a16:rowId xmlns:a16="http://schemas.microsoft.com/office/drawing/2014/main" val="363156617"/>
                  </a:ext>
                </a:extLst>
              </a:tr>
            </a:tbl>
          </a:graphicData>
        </a:graphic>
      </p:graphicFrame>
      <p:pic>
        <p:nvPicPr>
          <p:cNvPr id="5" name="Picture 4">
            <a:extLst>
              <a:ext uri="{FF2B5EF4-FFF2-40B4-BE49-F238E27FC236}">
                <a16:creationId xmlns:a16="http://schemas.microsoft.com/office/drawing/2014/main" id="{CF4C12BF-8FFF-AFA6-7AD5-039E074600E6}"/>
              </a:ext>
            </a:extLst>
          </p:cNvPr>
          <p:cNvPicPr>
            <a:picLocks noChangeAspect="1"/>
          </p:cNvPicPr>
          <p:nvPr/>
        </p:nvPicPr>
        <p:blipFill>
          <a:blip r:embed="rId2"/>
          <a:stretch>
            <a:fillRect/>
          </a:stretch>
        </p:blipFill>
        <p:spPr>
          <a:xfrm>
            <a:off x="6475555" y="1690688"/>
            <a:ext cx="3834309" cy="1349772"/>
          </a:xfrm>
          <a:prstGeom prst="rect">
            <a:avLst/>
          </a:prstGeom>
        </p:spPr>
      </p:pic>
      <p:pic>
        <p:nvPicPr>
          <p:cNvPr id="8" name="Picture 7">
            <a:extLst>
              <a:ext uri="{FF2B5EF4-FFF2-40B4-BE49-F238E27FC236}">
                <a16:creationId xmlns:a16="http://schemas.microsoft.com/office/drawing/2014/main" id="{03CA8B60-F8C6-42F1-9C71-A1E958BBFB1F}"/>
              </a:ext>
            </a:extLst>
          </p:cNvPr>
          <p:cNvPicPr>
            <a:picLocks noChangeAspect="1"/>
          </p:cNvPicPr>
          <p:nvPr/>
        </p:nvPicPr>
        <p:blipFill>
          <a:blip r:embed="rId3"/>
          <a:stretch>
            <a:fillRect/>
          </a:stretch>
        </p:blipFill>
        <p:spPr>
          <a:xfrm>
            <a:off x="1389123" y="1646336"/>
            <a:ext cx="2676899" cy="1438476"/>
          </a:xfrm>
          <a:prstGeom prst="rect">
            <a:avLst/>
          </a:prstGeom>
        </p:spPr>
      </p:pic>
      <p:cxnSp>
        <p:nvCxnSpPr>
          <p:cNvPr id="10" name="Straight Arrow Connector 9">
            <a:extLst>
              <a:ext uri="{FF2B5EF4-FFF2-40B4-BE49-F238E27FC236}">
                <a16:creationId xmlns:a16="http://schemas.microsoft.com/office/drawing/2014/main" id="{74CBDAC5-45AF-EAD4-C9EC-0719347EF8D0}"/>
              </a:ext>
            </a:extLst>
          </p:cNvPr>
          <p:cNvCxnSpPr/>
          <p:nvPr/>
        </p:nvCxnSpPr>
        <p:spPr>
          <a:xfrm>
            <a:off x="4159607" y="2480508"/>
            <a:ext cx="231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A8524F6-4168-96EE-BFC9-23815665099B}"/>
              </a:ext>
            </a:extLst>
          </p:cNvPr>
          <p:cNvSpPr txBox="1"/>
          <p:nvPr/>
        </p:nvSpPr>
        <p:spPr>
          <a:xfrm>
            <a:off x="1389123" y="3923519"/>
            <a:ext cx="3079626" cy="646331"/>
          </a:xfrm>
          <a:prstGeom prst="rect">
            <a:avLst/>
          </a:prstGeom>
          <a:solidFill>
            <a:srgbClr val="FFFFCC"/>
          </a:solidFill>
        </p:spPr>
        <p:txBody>
          <a:bodyPr wrap="none" rtlCol="0">
            <a:spAutoFit/>
          </a:bodyPr>
          <a:lstStyle/>
          <a:p>
            <a:r>
              <a:rPr lang="en-US" dirty="0"/>
              <a:t>Create a empty 2D array c with</a:t>
            </a:r>
          </a:p>
          <a:p>
            <a:r>
              <a:rPr lang="en-US" dirty="0"/>
              <a:t>shape (2, 6)</a:t>
            </a:r>
            <a:endParaRPr lang="en-HK" dirty="0"/>
          </a:p>
        </p:txBody>
      </p:sp>
      <p:sp>
        <p:nvSpPr>
          <p:cNvPr id="13" name="TextBox 12">
            <a:extLst>
              <a:ext uri="{FF2B5EF4-FFF2-40B4-BE49-F238E27FC236}">
                <a16:creationId xmlns:a16="http://schemas.microsoft.com/office/drawing/2014/main" id="{0D7B9761-40E5-A24E-3690-D4697D2429C4}"/>
              </a:ext>
            </a:extLst>
          </p:cNvPr>
          <p:cNvSpPr txBox="1"/>
          <p:nvPr/>
        </p:nvSpPr>
        <p:spPr>
          <a:xfrm>
            <a:off x="1389123" y="5353888"/>
            <a:ext cx="5987088" cy="646331"/>
          </a:xfrm>
          <a:prstGeom prst="rect">
            <a:avLst/>
          </a:prstGeom>
          <a:solidFill>
            <a:srgbClr val="FFFFCC"/>
          </a:solidFill>
        </p:spPr>
        <p:txBody>
          <a:bodyPr wrap="none" rtlCol="0">
            <a:spAutoFit/>
          </a:bodyPr>
          <a:lstStyle/>
          <a:p>
            <a:r>
              <a:rPr lang="en-US" dirty="0"/>
              <a:t>and pick the entries from b from left to right, top to bottom,</a:t>
            </a:r>
          </a:p>
          <a:p>
            <a:r>
              <a:rPr lang="en-US" dirty="0"/>
              <a:t>and put them in c one by one from left to right, top to bottom</a:t>
            </a:r>
            <a:endParaRPr lang="en-HK" dirty="0"/>
          </a:p>
        </p:txBody>
      </p:sp>
      <p:cxnSp>
        <p:nvCxnSpPr>
          <p:cNvPr id="4" name="Straight Connector 3">
            <a:extLst>
              <a:ext uri="{FF2B5EF4-FFF2-40B4-BE49-F238E27FC236}">
                <a16:creationId xmlns:a16="http://schemas.microsoft.com/office/drawing/2014/main" id="{90FBAF80-3123-348D-6ACB-6C4A2D4FB4CE}"/>
              </a:ext>
            </a:extLst>
          </p:cNvPr>
          <p:cNvCxnSpPr>
            <a:cxnSpLocks/>
          </p:cNvCxnSpPr>
          <p:nvPr/>
        </p:nvCxnSpPr>
        <p:spPr>
          <a:xfrm>
            <a:off x="1334683" y="3606484"/>
            <a:ext cx="925998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84DDE4-1DEC-1AE3-17C3-AE55949C3C85}"/>
              </a:ext>
            </a:extLst>
          </p:cNvPr>
          <p:cNvSpPr txBox="1"/>
          <p:nvPr/>
        </p:nvSpPr>
        <p:spPr>
          <a:xfrm>
            <a:off x="6902689" y="3815729"/>
            <a:ext cx="3769302" cy="1477328"/>
          </a:xfrm>
          <a:prstGeom prst="rect">
            <a:avLst/>
          </a:prstGeom>
          <a:solidFill>
            <a:srgbClr val="FFC000"/>
          </a:solidFill>
        </p:spPr>
        <p:txBody>
          <a:bodyPr wrap="none" rtlCol="0">
            <a:spAutoFit/>
          </a:bodyPr>
          <a:lstStyle/>
          <a:p>
            <a:r>
              <a:rPr lang="en-US" dirty="0"/>
              <a:t>Note:  Recall that shape is a tuple, so</a:t>
            </a:r>
          </a:p>
          <a:p>
            <a:r>
              <a:rPr lang="en-US" dirty="0"/>
              <a:t>the call reshape(2, 6) should be</a:t>
            </a:r>
          </a:p>
          <a:p>
            <a:r>
              <a:rPr lang="en-US" dirty="0"/>
              <a:t>reshape((2, 6)).  But in Python,</a:t>
            </a:r>
            <a:r>
              <a:rPr lang="en-HK" dirty="0"/>
              <a:t> we can</a:t>
            </a:r>
          </a:p>
          <a:p>
            <a:r>
              <a:rPr lang="en-HK" dirty="0"/>
              <a:t>eliminate the parathesis enclosing the</a:t>
            </a:r>
          </a:p>
          <a:p>
            <a:r>
              <a:rPr lang="en-HK" dirty="0"/>
              <a:t>tuple, i.e., (2, 6) is the same as 2, 6.</a:t>
            </a:r>
            <a:endParaRPr lang="en-US" dirty="0"/>
          </a:p>
        </p:txBody>
      </p:sp>
      <p:cxnSp>
        <p:nvCxnSpPr>
          <p:cNvPr id="7" name="Straight Arrow Connector 6">
            <a:extLst>
              <a:ext uri="{FF2B5EF4-FFF2-40B4-BE49-F238E27FC236}">
                <a16:creationId xmlns:a16="http://schemas.microsoft.com/office/drawing/2014/main" id="{D16CDB68-C8EE-7D91-3334-FF519E7413DF}"/>
              </a:ext>
            </a:extLst>
          </p:cNvPr>
          <p:cNvCxnSpPr/>
          <p:nvPr/>
        </p:nvCxnSpPr>
        <p:spPr>
          <a:xfrm flipH="1">
            <a:off x="7975218" y="2090057"/>
            <a:ext cx="495014" cy="20969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700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A3E-6150-0216-CBF1-35CB737F2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24103-23E3-46FF-145E-EC8947CC615C}"/>
              </a:ext>
            </a:extLst>
          </p:cNvPr>
          <p:cNvSpPr>
            <a:spLocks noGrp="1"/>
          </p:cNvSpPr>
          <p:nvPr>
            <p:ph type="title"/>
          </p:nvPr>
        </p:nvSpPr>
        <p:spPr/>
        <p:txBody>
          <a:bodyPr>
            <a:normAutofit/>
          </a:bodyPr>
          <a:lstStyle/>
          <a:p>
            <a:r>
              <a:rPr lang="en-HK" dirty="0"/>
              <a:t>Reshaping an array</a:t>
            </a:r>
            <a:endParaRPr lang="en-US" dirty="0"/>
          </a:p>
        </p:txBody>
      </p:sp>
      <p:cxnSp>
        <p:nvCxnSpPr>
          <p:cNvPr id="5" name="Straight Connector 4">
            <a:extLst>
              <a:ext uri="{FF2B5EF4-FFF2-40B4-BE49-F238E27FC236}">
                <a16:creationId xmlns:a16="http://schemas.microsoft.com/office/drawing/2014/main" id="{F5AE9CFD-320F-A918-2BA8-B6DB5961FF9B}"/>
              </a:ext>
            </a:extLst>
          </p:cNvPr>
          <p:cNvCxnSpPr>
            <a:cxnSpLocks/>
          </p:cNvCxnSpPr>
          <p:nvPr/>
        </p:nvCxnSpPr>
        <p:spPr>
          <a:xfrm>
            <a:off x="1334683" y="3606484"/>
            <a:ext cx="925998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2B89557-AF20-0888-C359-BC4B9323A2AD}"/>
              </a:ext>
            </a:extLst>
          </p:cNvPr>
          <p:cNvPicPr>
            <a:picLocks noChangeAspect="1"/>
          </p:cNvPicPr>
          <p:nvPr/>
        </p:nvPicPr>
        <p:blipFill>
          <a:blip r:embed="rId2"/>
          <a:stretch>
            <a:fillRect/>
          </a:stretch>
        </p:blipFill>
        <p:spPr>
          <a:xfrm>
            <a:off x="1981363" y="4176067"/>
            <a:ext cx="1752845" cy="1476581"/>
          </a:xfrm>
          <a:prstGeom prst="rect">
            <a:avLst/>
          </a:prstGeom>
        </p:spPr>
      </p:pic>
      <p:pic>
        <p:nvPicPr>
          <p:cNvPr id="11" name="Picture 10">
            <a:extLst>
              <a:ext uri="{FF2B5EF4-FFF2-40B4-BE49-F238E27FC236}">
                <a16:creationId xmlns:a16="http://schemas.microsoft.com/office/drawing/2014/main" id="{365469B5-2BA5-0DD7-12EF-9B01F88272F6}"/>
              </a:ext>
            </a:extLst>
          </p:cNvPr>
          <p:cNvPicPr>
            <a:picLocks noChangeAspect="1"/>
          </p:cNvPicPr>
          <p:nvPr/>
        </p:nvPicPr>
        <p:blipFill>
          <a:blip r:embed="rId3"/>
          <a:stretch>
            <a:fillRect/>
          </a:stretch>
        </p:blipFill>
        <p:spPr>
          <a:xfrm>
            <a:off x="6581107" y="4180829"/>
            <a:ext cx="1876687" cy="1467055"/>
          </a:xfrm>
          <a:prstGeom prst="rect">
            <a:avLst/>
          </a:prstGeom>
        </p:spPr>
      </p:pic>
      <p:sp>
        <p:nvSpPr>
          <p:cNvPr id="9" name="Oval 8">
            <a:extLst>
              <a:ext uri="{FF2B5EF4-FFF2-40B4-BE49-F238E27FC236}">
                <a16:creationId xmlns:a16="http://schemas.microsoft.com/office/drawing/2014/main" id="{E61B1274-793C-7ABD-3266-894FBEE5840A}"/>
              </a:ext>
            </a:extLst>
          </p:cNvPr>
          <p:cNvSpPr/>
          <p:nvPr/>
        </p:nvSpPr>
        <p:spPr>
          <a:xfrm>
            <a:off x="8009919" y="4231067"/>
            <a:ext cx="500332" cy="3795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2" name="Picture 11">
            <a:extLst>
              <a:ext uri="{FF2B5EF4-FFF2-40B4-BE49-F238E27FC236}">
                <a16:creationId xmlns:a16="http://schemas.microsoft.com/office/drawing/2014/main" id="{4E9DD811-0811-0459-47CC-600432E68B11}"/>
              </a:ext>
            </a:extLst>
          </p:cNvPr>
          <p:cNvPicPr>
            <a:picLocks noChangeAspect="1"/>
          </p:cNvPicPr>
          <p:nvPr/>
        </p:nvPicPr>
        <p:blipFill>
          <a:blip r:embed="rId4"/>
          <a:stretch>
            <a:fillRect/>
          </a:stretch>
        </p:blipFill>
        <p:spPr>
          <a:xfrm>
            <a:off x="1334683" y="1650585"/>
            <a:ext cx="3915321" cy="1219370"/>
          </a:xfrm>
          <a:prstGeom prst="rect">
            <a:avLst/>
          </a:prstGeom>
        </p:spPr>
      </p:pic>
    </p:spTree>
    <p:extLst>
      <p:ext uri="{BB962C8B-B14F-4D97-AF65-F5344CB8AC3E}">
        <p14:creationId xmlns:p14="http://schemas.microsoft.com/office/powerpoint/2010/main" val="223524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250C-FD37-EF68-AF0B-570EB74DC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338FD-0E63-6E5A-B6C6-750DECF5B8B6}"/>
              </a:ext>
            </a:extLst>
          </p:cNvPr>
          <p:cNvSpPr>
            <a:spLocks noGrp="1"/>
          </p:cNvSpPr>
          <p:nvPr>
            <p:ph type="title"/>
          </p:nvPr>
        </p:nvSpPr>
        <p:spPr/>
        <p:txBody>
          <a:bodyPr>
            <a:normAutofit/>
          </a:bodyPr>
          <a:lstStyle/>
          <a:p>
            <a:r>
              <a:rPr lang="en-HK" dirty="0"/>
              <a:t>Reshaping an array</a:t>
            </a:r>
            <a:endParaRPr lang="en-US" dirty="0"/>
          </a:p>
        </p:txBody>
      </p:sp>
      <p:cxnSp>
        <p:nvCxnSpPr>
          <p:cNvPr id="5" name="Straight Connector 4">
            <a:extLst>
              <a:ext uri="{FF2B5EF4-FFF2-40B4-BE49-F238E27FC236}">
                <a16:creationId xmlns:a16="http://schemas.microsoft.com/office/drawing/2014/main" id="{CD756F7D-D030-B577-354F-61B0AB2121C7}"/>
              </a:ext>
            </a:extLst>
          </p:cNvPr>
          <p:cNvCxnSpPr>
            <a:cxnSpLocks/>
          </p:cNvCxnSpPr>
          <p:nvPr/>
        </p:nvCxnSpPr>
        <p:spPr>
          <a:xfrm>
            <a:off x="1334683" y="3606484"/>
            <a:ext cx="925998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8E5BCE1-9AB6-6F6B-8097-0B9824373363}"/>
              </a:ext>
            </a:extLst>
          </p:cNvPr>
          <p:cNvPicPr>
            <a:picLocks noChangeAspect="1"/>
          </p:cNvPicPr>
          <p:nvPr/>
        </p:nvPicPr>
        <p:blipFill>
          <a:blip r:embed="rId2"/>
          <a:stretch>
            <a:fillRect/>
          </a:stretch>
        </p:blipFill>
        <p:spPr>
          <a:xfrm>
            <a:off x="1981363" y="4176067"/>
            <a:ext cx="1752845" cy="1476581"/>
          </a:xfrm>
          <a:prstGeom prst="rect">
            <a:avLst/>
          </a:prstGeom>
        </p:spPr>
      </p:pic>
      <p:pic>
        <p:nvPicPr>
          <p:cNvPr id="11" name="Picture 10">
            <a:extLst>
              <a:ext uri="{FF2B5EF4-FFF2-40B4-BE49-F238E27FC236}">
                <a16:creationId xmlns:a16="http://schemas.microsoft.com/office/drawing/2014/main" id="{9DC4ECA7-4099-8F6D-01FB-00BFA71779E6}"/>
              </a:ext>
            </a:extLst>
          </p:cNvPr>
          <p:cNvPicPr>
            <a:picLocks noChangeAspect="1"/>
          </p:cNvPicPr>
          <p:nvPr/>
        </p:nvPicPr>
        <p:blipFill>
          <a:blip r:embed="rId3"/>
          <a:stretch>
            <a:fillRect/>
          </a:stretch>
        </p:blipFill>
        <p:spPr>
          <a:xfrm>
            <a:off x="6581107" y="4180829"/>
            <a:ext cx="1876687" cy="1467055"/>
          </a:xfrm>
          <a:prstGeom prst="rect">
            <a:avLst/>
          </a:prstGeom>
        </p:spPr>
      </p:pic>
      <p:sp>
        <p:nvSpPr>
          <p:cNvPr id="9" name="Oval 8">
            <a:extLst>
              <a:ext uri="{FF2B5EF4-FFF2-40B4-BE49-F238E27FC236}">
                <a16:creationId xmlns:a16="http://schemas.microsoft.com/office/drawing/2014/main" id="{BE648709-0CD3-2855-917A-060DCCDAC29D}"/>
              </a:ext>
            </a:extLst>
          </p:cNvPr>
          <p:cNvSpPr/>
          <p:nvPr/>
        </p:nvSpPr>
        <p:spPr>
          <a:xfrm>
            <a:off x="8009919" y="4231067"/>
            <a:ext cx="500332" cy="3795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TextBox 2">
            <a:extLst>
              <a:ext uri="{FF2B5EF4-FFF2-40B4-BE49-F238E27FC236}">
                <a16:creationId xmlns:a16="http://schemas.microsoft.com/office/drawing/2014/main" id="{653DF9E5-E102-BAAD-5A68-0823A34FDC3E}"/>
              </a:ext>
            </a:extLst>
          </p:cNvPr>
          <p:cNvSpPr txBox="1"/>
          <p:nvPr/>
        </p:nvSpPr>
        <p:spPr>
          <a:xfrm>
            <a:off x="7409163" y="1158961"/>
            <a:ext cx="4509248" cy="2031325"/>
          </a:xfrm>
          <a:prstGeom prst="rect">
            <a:avLst/>
          </a:prstGeom>
          <a:solidFill>
            <a:schemeClr val="accent4">
              <a:lumMod val="20000"/>
              <a:lumOff val="80000"/>
            </a:schemeClr>
          </a:solidFill>
        </p:spPr>
        <p:txBody>
          <a:bodyPr wrap="none" rtlCol="0">
            <a:spAutoFit/>
          </a:bodyPr>
          <a:lstStyle/>
          <a:p>
            <a:pPr marL="285750" indent="-285750">
              <a:buFont typeface="Arial" panose="020B0604020202020204" pitchFamily="34" charset="0"/>
              <a:buChar char="•"/>
            </a:pPr>
            <a:r>
              <a:rPr lang="en-US" dirty="0"/>
              <a:t>If we set a dimension to -1, the actual</a:t>
            </a:r>
          </a:p>
          <a:p>
            <a:r>
              <a:rPr lang="en-US" dirty="0"/>
              <a:t>value of this dimension is computed (inferred)</a:t>
            </a:r>
          </a:p>
          <a:p>
            <a:r>
              <a:rPr lang="en-US" dirty="0"/>
              <a:t>from the size and the remaining </a:t>
            </a:r>
          </a:p>
          <a:p>
            <a:r>
              <a:rPr lang="en-US" dirty="0"/>
              <a:t>dimensions.</a:t>
            </a:r>
          </a:p>
          <a:p>
            <a:pPr marL="285750" indent="-285750">
              <a:buFont typeface="Arial" panose="020B0604020202020204" pitchFamily="34" charset="0"/>
              <a:buChar char="•"/>
            </a:pPr>
            <a:r>
              <a:rPr lang="en-US" dirty="0"/>
              <a:t>reshape() will not modify the array,</a:t>
            </a:r>
          </a:p>
          <a:p>
            <a:r>
              <a:rPr lang="en-US" dirty="0"/>
              <a:t>     instead, it returns another array with</a:t>
            </a:r>
          </a:p>
          <a:p>
            <a:r>
              <a:rPr lang="en-US" dirty="0"/>
              <a:t>     the new shape.</a:t>
            </a:r>
            <a:endParaRPr lang="en-HK" dirty="0"/>
          </a:p>
        </p:txBody>
      </p:sp>
      <p:cxnSp>
        <p:nvCxnSpPr>
          <p:cNvPr id="7" name="Straight Arrow Connector 6">
            <a:extLst>
              <a:ext uri="{FF2B5EF4-FFF2-40B4-BE49-F238E27FC236}">
                <a16:creationId xmlns:a16="http://schemas.microsoft.com/office/drawing/2014/main" id="{E2EF5D74-E91A-0EB1-4B4F-6A4975B202E4}"/>
              </a:ext>
            </a:extLst>
          </p:cNvPr>
          <p:cNvCxnSpPr>
            <a:endCxn id="9" idx="0"/>
          </p:cNvCxnSpPr>
          <p:nvPr/>
        </p:nvCxnSpPr>
        <p:spPr>
          <a:xfrm>
            <a:off x="8260085" y="3190286"/>
            <a:ext cx="0" cy="1040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4C426EB-71A7-5596-D6FD-309B1F5B6115}"/>
              </a:ext>
            </a:extLst>
          </p:cNvPr>
          <p:cNvPicPr>
            <a:picLocks noChangeAspect="1"/>
          </p:cNvPicPr>
          <p:nvPr/>
        </p:nvPicPr>
        <p:blipFill>
          <a:blip r:embed="rId4"/>
          <a:stretch>
            <a:fillRect/>
          </a:stretch>
        </p:blipFill>
        <p:spPr>
          <a:xfrm>
            <a:off x="1334683" y="1650585"/>
            <a:ext cx="3915321" cy="1219370"/>
          </a:xfrm>
          <a:prstGeom prst="rect">
            <a:avLst/>
          </a:prstGeom>
        </p:spPr>
      </p:pic>
    </p:spTree>
    <p:extLst>
      <p:ext uri="{BB962C8B-B14F-4D97-AF65-F5344CB8AC3E}">
        <p14:creationId xmlns:p14="http://schemas.microsoft.com/office/powerpoint/2010/main" val="31673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Element-wise operations</a:t>
            </a:r>
            <a:endParaRPr lang="en-US" dirty="0"/>
          </a:p>
        </p:txBody>
      </p:sp>
      <p:sp>
        <p:nvSpPr>
          <p:cNvPr id="3" name="Content Placeholder 2"/>
          <p:cNvSpPr>
            <a:spLocks noGrp="1"/>
          </p:cNvSpPr>
          <p:nvPr>
            <p:ph idx="1"/>
          </p:nvPr>
        </p:nvSpPr>
        <p:spPr/>
        <p:txBody>
          <a:bodyPr/>
          <a:lstStyle/>
          <a:p>
            <a:pPr marL="0" indent="0">
              <a:buNone/>
            </a:pPr>
            <a:r>
              <a:rPr lang="en-HK" dirty="0"/>
              <a:t>An </a:t>
            </a:r>
            <a:r>
              <a:rPr lang="en-HK" dirty="0" err="1"/>
              <a:t>ndarray</a:t>
            </a:r>
            <a:r>
              <a:rPr lang="en-HK" dirty="0"/>
              <a:t> is </a:t>
            </a:r>
            <a:r>
              <a:rPr lang="en-HK" dirty="0">
                <a:solidFill>
                  <a:srgbClr val="FF0000"/>
                </a:solidFill>
              </a:rPr>
              <a:t>very different </a:t>
            </a:r>
            <a:r>
              <a:rPr lang="en-HK" dirty="0"/>
              <a:t>from the standard Python list:</a:t>
            </a:r>
            <a:endParaRPr lang="en-US" dirty="0"/>
          </a:p>
        </p:txBody>
      </p:sp>
      <p:pic>
        <p:nvPicPr>
          <p:cNvPr id="4" name="Picture 3"/>
          <p:cNvPicPr>
            <a:picLocks noChangeAspect="1"/>
          </p:cNvPicPr>
          <p:nvPr/>
        </p:nvPicPr>
        <p:blipFill>
          <a:blip r:embed="rId2"/>
          <a:stretch>
            <a:fillRect/>
          </a:stretch>
        </p:blipFill>
        <p:spPr>
          <a:xfrm>
            <a:off x="838199" y="2312207"/>
            <a:ext cx="3988981" cy="3760106"/>
          </a:xfrm>
          <a:prstGeom prst="rect">
            <a:avLst/>
          </a:prstGeom>
        </p:spPr>
      </p:pic>
    </p:spTree>
    <p:extLst>
      <p:ext uri="{BB962C8B-B14F-4D97-AF65-F5344CB8AC3E}">
        <p14:creationId xmlns:p14="http://schemas.microsoft.com/office/powerpoint/2010/main" val="3567749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654F-A111-290A-1A72-551951DC3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C2E9CB-86AE-61BE-69CA-3970EF764F40}"/>
              </a:ext>
            </a:extLst>
          </p:cNvPr>
          <p:cNvSpPr>
            <a:spLocks noGrp="1"/>
          </p:cNvSpPr>
          <p:nvPr>
            <p:ph type="title"/>
          </p:nvPr>
        </p:nvSpPr>
        <p:spPr/>
        <p:txBody>
          <a:bodyPr/>
          <a:lstStyle/>
          <a:p>
            <a:r>
              <a:rPr lang="en-HK" dirty="0"/>
              <a:t>Element-wise operations</a:t>
            </a:r>
            <a:endParaRPr lang="en-US" dirty="0"/>
          </a:p>
        </p:txBody>
      </p:sp>
      <p:sp>
        <p:nvSpPr>
          <p:cNvPr id="3" name="Content Placeholder 2">
            <a:extLst>
              <a:ext uri="{FF2B5EF4-FFF2-40B4-BE49-F238E27FC236}">
                <a16:creationId xmlns:a16="http://schemas.microsoft.com/office/drawing/2014/main" id="{6FEC3FAC-26B2-2BDC-9748-DE91B4A8FDEA}"/>
              </a:ext>
            </a:extLst>
          </p:cNvPr>
          <p:cNvSpPr>
            <a:spLocks noGrp="1"/>
          </p:cNvSpPr>
          <p:nvPr>
            <p:ph idx="1"/>
          </p:nvPr>
        </p:nvSpPr>
        <p:spPr/>
        <p:txBody>
          <a:bodyPr/>
          <a:lstStyle/>
          <a:p>
            <a:pPr marL="0" indent="0">
              <a:buNone/>
            </a:pPr>
            <a:r>
              <a:rPr lang="en-HK" dirty="0"/>
              <a:t>Some simple examples:</a:t>
            </a:r>
            <a:endParaRPr lang="en-US" dirty="0"/>
          </a:p>
        </p:txBody>
      </p:sp>
      <p:pic>
        <p:nvPicPr>
          <p:cNvPr id="6" name="Picture 5">
            <a:extLst>
              <a:ext uri="{FF2B5EF4-FFF2-40B4-BE49-F238E27FC236}">
                <a16:creationId xmlns:a16="http://schemas.microsoft.com/office/drawing/2014/main" id="{127EFC05-8FB5-6907-0FBD-23C66F4D0B3C}"/>
              </a:ext>
            </a:extLst>
          </p:cNvPr>
          <p:cNvPicPr>
            <a:picLocks noChangeAspect="1"/>
          </p:cNvPicPr>
          <p:nvPr/>
        </p:nvPicPr>
        <p:blipFill>
          <a:blip r:embed="rId2"/>
          <a:stretch>
            <a:fillRect/>
          </a:stretch>
        </p:blipFill>
        <p:spPr>
          <a:xfrm>
            <a:off x="1308340" y="2331248"/>
            <a:ext cx="5902357" cy="4227363"/>
          </a:xfrm>
          <a:prstGeom prst="rect">
            <a:avLst/>
          </a:prstGeom>
        </p:spPr>
      </p:pic>
    </p:spTree>
    <p:extLst>
      <p:ext uri="{BB962C8B-B14F-4D97-AF65-F5344CB8AC3E}">
        <p14:creationId xmlns:p14="http://schemas.microsoft.com/office/powerpoint/2010/main" val="3059124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896" y="645026"/>
            <a:ext cx="10515600" cy="1325563"/>
          </a:xfrm>
        </p:spPr>
        <p:txBody>
          <a:bodyPr/>
          <a:lstStyle/>
          <a:p>
            <a:r>
              <a:rPr lang="en-HK" dirty="0"/>
              <a:t>Element-wise on functions</a:t>
            </a:r>
            <a:endParaRPr lang="en-US" dirty="0"/>
          </a:p>
        </p:txBody>
      </p:sp>
      <p:pic>
        <p:nvPicPr>
          <p:cNvPr id="5" name="Picture 4"/>
          <p:cNvPicPr>
            <a:picLocks noChangeAspect="1"/>
          </p:cNvPicPr>
          <p:nvPr/>
        </p:nvPicPr>
        <p:blipFill>
          <a:blip r:embed="rId2"/>
          <a:stretch>
            <a:fillRect/>
          </a:stretch>
        </p:blipFill>
        <p:spPr>
          <a:xfrm>
            <a:off x="767518" y="2188962"/>
            <a:ext cx="7153662" cy="2916392"/>
          </a:xfrm>
          <a:prstGeom prst="rect">
            <a:avLst/>
          </a:prstGeom>
        </p:spPr>
      </p:pic>
      <p:sp>
        <p:nvSpPr>
          <p:cNvPr id="6" name="TextBox 5">
            <a:extLst>
              <a:ext uri="{FF2B5EF4-FFF2-40B4-BE49-F238E27FC236}">
                <a16:creationId xmlns:a16="http://schemas.microsoft.com/office/drawing/2014/main" id="{4290E203-3D48-F542-2767-663839E28B29}"/>
              </a:ext>
            </a:extLst>
          </p:cNvPr>
          <p:cNvSpPr txBox="1"/>
          <p:nvPr/>
        </p:nvSpPr>
        <p:spPr>
          <a:xfrm>
            <a:off x="767518" y="1774606"/>
            <a:ext cx="3202543" cy="369332"/>
          </a:xfrm>
          <a:prstGeom prst="rect">
            <a:avLst/>
          </a:prstGeom>
          <a:solidFill>
            <a:srgbClr val="FFFFCC"/>
          </a:solidFill>
        </p:spPr>
        <p:txBody>
          <a:bodyPr wrap="none" rtlCol="0">
            <a:spAutoFit/>
          </a:bodyPr>
          <a:lstStyle/>
          <a:p>
            <a:r>
              <a:rPr lang="en-US" dirty="0"/>
              <a:t>Consider the following example:</a:t>
            </a:r>
            <a:endParaRPr lang="en-HK" dirty="0"/>
          </a:p>
        </p:txBody>
      </p:sp>
    </p:spTree>
    <p:extLst>
      <p:ext uri="{BB962C8B-B14F-4D97-AF65-F5344CB8AC3E}">
        <p14:creationId xmlns:p14="http://schemas.microsoft.com/office/powerpoint/2010/main" val="2600091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57C92-A1AB-92BA-EE0C-90BC583EC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CFD010-4D62-5E78-7307-001AB014A88C}"/>
              </a:ext>
            </a:extLst>
          </p:cNvPr>
          <p:cNvSpPr>
            <a:spLocks noGrp="1"/>
          </p:cNvSpPr>
          <p:nvPr>
            <p:ph type="title"/>
          </p:nvPr>
        </p:nvSpPr>
        <p:spPr>
          <a:xfrm>
            <a:off x="561896" y="645026"/>
            <a:ext cx="10515600" cy="1325563"/>
          </a:xfrm>
        </p:spPr>
        <p:txBody>
          <a:bodyPr/>
          <a:lstStyle/>
          <a:p>
            <a:r>
              <a:rPr lang="en-HK" dirty="0"/>
              <a:t>Element-wise on functions</a:t>
            </a:r>
            <a:endParaRPr lang="en-US" dirty="0"/>
          </a:p>
        </p:txBody>
      </p:sp>
      <p:pic>
        <p:nvPicPr>
          <p:cNvPr id="5" name="Picture 4">
            <a:extLst>
              <a:ext uri="{FF2B5EF4-FFF2-40B4-BE49-F238E27FC236}">
                <a16:creationId xmlns:a16="http://schemas.microsoft.com/office/drawing/2014/main" id="{0F72B0BC-FEC9-ABE5-67E5-9A2FFC5AA22E}"/>
              </a:ext>
            </a:extLst>
          </p:cNvPr>
          <p:cNvPicPr>
            <a:picLocks noChangeAspect="1"/>
          </p:cNvPicPr>
          <p:nvPr/>
        </p:nvPicPr>
        <p:blipFill>
          <a:blip r:embed="rId2"/>
          <a:stretch>
            <a:fillRect/>
          </a:stretch>
        </p:blipFill>
        <p:spPr>
          <a:xfrm>
            <a:off x="767518" y="2188962"/>
            <a:ext cx="7153662" cy="2916392"/>
          </a:xfrm>
          <a:prstGeom prst="rect">
            <a:avLst/>
          </a:prstGeom>
        </p:spPr>
      </p:pic>
      <p:sp>
        <p:nvSpPr>
          <p:cNvPr id="3" name="Oval 2">
            <a:extLst>
              <a:ext uri="{FF2B5EF4-FFF2-40B4-BE49-F238E27FC236}">
                <a16:creationId xmlns:a16="http://schemas.microsoft.com/office/drawing/2014/main" id="{E4F6723F-E700-64B3-7518-35D90C90A926}"/>
              </a:ext>
            </a:extLst>
          </p:cNvPr>
          <p:cNvSpPr/>
          <p:nvPr/>
        </p:nvSpPr>
        <p:spPr>
          <a:xfrm>
            <a:off x="1663795" y="2887579"/>
            <a:ext cx="247507" cy="26125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TextBox 3">
            <a:extLst>
              <a:ext uri="{FF2B5EF4-FFF2-40B4-BE49-F238E27FC236}">
                <a16:creationId xmlns:a16="http://schemas.microsoft.com/office/drawing/2014/main" id="{B9E2C47F-184D-D1CC-34A2-95A68BAAA204}"/>
              </a:ext>
            </a:extLst>
          </p:cNvPr>
          <p:cNvSpPr txBox="1"/>
          <p:nvPr/>
        </p:nvSpPr>
        <p:spPr>
          <a:xfrm>
            <a:off x="4149816" y="2743200"/>
            <a:ext cx="3339760" cy="2862322"/>
          </a:xfrm>
          <a:prstGeom prst="rect">
            <a:avLst/>
          </a:prstGeom>
          <a:solidFill>
            <a:srgbClr val="FFFFCC"/>
          </a:solidFill>
        </p:spPr>
        <p:txBody>
          <a:bodyPr wrap="none" rtlCol="0">
            <a:spAutoFit/>
          </a:bodyPr>
          <a:lstStyle/>
          <a:p>
            <a:r>
              <a:rPr lang="en-US" dirty="0"/>
              <a:t>??? the two operands not</a:t>
            </a:r>
          </a:p>
          <a:p>
            <a:r>
              <a:rPr lang="en-US" dirty="0"/>
              <a:t>with the same shape???</a:t>
            </a:r>
          </a:p>
          <a:p>
            <a:r>
              <a:rPr lang="en-US" dirty="0"/>
              <a:t>Because of the “</a:t>
            </a:r>
            <a:r>
              <a:rPr lang="en-US" dirty="0">
                <a:solidFill>
                  <a:srgbClr val="FF0000"/>
                </a:solidFill>
              </a:rPr>
              <a:t>Broadcasting</a:t>
            </a:r>
            <a:r>
              <a:rPr lang="en-US" dirty="0"/>
              <a:t>”</a:t>
            </a:r>
          </a:p>
          <a:p>
            <a:r>
              <a:rPr lang="en-US" dirty="0"/>
              <a:t>capability of </a:t>
            </a:r>
            <a:r>
              <a:rPr lang="en-US" dirty="0" err="1"/>
              <a:t>numpy</a:t>
            </a:r>
            <a:r>
              <a:rPr lang="en-US" dirty="0"/>
              <a:t>.</a:t>
            </a:r>
          </a:p>
          <a:p>
            <a:r>
              <a:rPr lang="en-US" dirty="0"/>
              <a:t>Broadcasting is a great feature</a:t>
            </a:r>
          </a:p>
          <a:p>
            <a:r>
              <a:rPr lang="en-US" dirty="0"/>
              <a:t>that allows great flexibility.  </a:t>
            </a:r>
          </a:p>
          <a:p>
            <a:r>
              <a:rPr lang="en-US" dirty="0"/>
              <a:t>Shortly, broadcasting is the ability</a:t>
            </a:r>
          </a:p>
          <a:p>
            <a:r>
              <a:rPr lang="en-US" dirty="0"/>
              <a:t>to perform an operation between</a:t>
            </a:r>
          </a:p>
          <a:p>
            <a:r>
              <a:rPr lang="en-US" dirty="0"/>
              <a:t>arrays that do not have the exact </a:t>
            </a:r>
          </a:p>
          <a:p>
            <a:r>
              <a:rPr lang="en-US" dirty="0"/>
              <a:t>same size or shape!</a:t>
            </a:r>
            <a:endParaRPr lang="en-HK" dirty="0"/>
          </a:p>
        </p:txBody>
      </p:sp>
      <p:cxnSp>
        <p:nvCxnSpPr>
          <p:cNvPr id="7" name="Straight Arrow Connector 6">
            <a:extLst>
              <a:ext uri="{FF2B5EF4-FFF2-40B4-BE49-F238E27FC236}">
                <a16:creationId xmlns:a16="http://schemas.microsoft.com/office/drawing/2014/main" id="{B1C565F9-E62C-269E-0D30-DDC679E4A758}"/>
              </a:ext>
            </a:extLst>
          </p:cNvPr>
          <p:cNvCxnSpPr>
            <a:cxnSpLocks/>
          </p:cNvCxnSpPr>
          <p:nvPr/>
        </p:nvCxnSpPr>
        <p:spPr>
          <a:xfrm flipH="1" flipV="1">
            <a:off x="1986929" y="3031958"/>
            <a:ext cx="2162887"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B15E5DB-41B9-4022-21BB-D1EEDFECB783}"/>
              </a:ext>
            </a:extLst>
          </p:cNvPr>
          <p:cNvSpPr txBox="1"/>
          <p:nvPr/>
        </p:nvSpPr>
        <p:spPr>
          <a:xfrm>
            <a:off x="767518" y="1774606"/>
            <a:ext cx="3202543" cy="369332"/>
          </a:xfrm>
          <a:prstGeom prst="rect">
            <a:avLst/>
          </a:prstGeom>
          <a:solidFill>
            <a:srgbClr val="FFFFCC"/>
          </a:solidFill>
        </p:spPr>
        <p:txBody>
          <a:bodyPr wrap="none" rtlCol="0">
            <a:spAutoFit/>
          </a:bodyPr>
          <a:lstStyle/>
          <a:p>
            <a:r>
              <a:rPr lang="en-US" dirty="0"/>
              <a:t>Consider the following example:</a:t>
            </a:r>
            <a:endParaRPr lang="en-HK" dirty="0"/>
          </a:p>
        </p:txBody>
      </p:sp>
    </p:spTree>
    <p:extLst>
      <p:ext uri="{BB962C8B-B14F-4D97-AF65-F5344CB8AC3E}">
        <p14:creationId xmlns:p14="http://schemas.microsoft.com/office/powerpoint/2010/main" val="1629223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6CD1-B8AB-B4E1-402F-1B1A7DC82902}"/>
              </a:ext>
            </a:extLst>
          </p:cNvPr>
          <p:cNvSpPr>
            <a:spLocks noGrp="1"/>
          </p:cNvSpPr>
          <p:nvPr>
            <p:ph type="title"/>
          </p:nvPr>
        </p:nvSpPr>
        <p:spPr/>
        <p:txBody>
          <a:bodyPr/>
          <a:lstStyle/>
          <a:p>
            <a:r>
              <a:rPr lang="en-US" dirty="0"/>
              <a:t>Broadcasting</a:t>
            </a:r>
            <a:endParaRPr lang="en-HK" dirty="0"/>
          </a:p>
        </p:txBody>
      </p:sp>
      <p:sp>
        <p:nvSpPr>
          <p:cNvPr id="3" name="Content Placeholder 2">
            <a:extLst>
              <a:ext uri="{FF2B5EF4-FFF2-40B4-BE49-F238E27FC236}">
                <a16:creationId xmlns:a16="http://schemas.microsoft.com/office/drawing/2014/main" id="{064C5E47-7F80-F5AF-452D-43BD8297BEAD}"/>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F909FDE0-A0FA-049A-D287-92B450DF838C}"/>
              </a:ext>
            </a:extLst>
          </p:cNvPr>
          <p:cNvPicPr>
            <a:picLocks noChangeAspect="1"/>
          </p:cNvPicPr>
          <p:nvPr/>
        </p:nvPicPr>
        <p:blipFill>
          <a:blip r:embed="rId2"/>
          <a:stretch>
            <a:fillRect/>
          </a:stretch>
        </p:blipFill>
        <p:spPr>
          <a:xfrm>
            <a:off x="838200" y="1835569"/>
            <a:ext cx="4399975" cy="3566646"/>
          </a:xfrm>
          <a:prstGeom prst="rect">
            <a:avLst/>
          </a:prstGeom>
        </p:spPr>
      </p:pic>
      <p:pic>
        <p:nvPicPr>
          <p:cNvPr id="7" name="Picture 6">
            <a:extLst>
              <a:ext uri="{FF2B5EF4-FFF2-40B4-BE49-F238E27FC236}">
                <a16:creationId xmlns:a16="http://schemas.microsoft.com/office/drawing/2014/main" id="{EDFA8843-F1EC-9AD5-943C-F08F829EE70A}"/>
              </a:ext>
            </a:extLst>
          </p:cNvPr>
          <p:cNvPicPr>
            <a:picLocks noChangeAspect="1"/>
          </p:cNvPicPr>
          <p:nvPr/>
        </p:nvPicPr>
        <p:blipFill>
          <a:blip r:embed="rId3"/>
          <a:stretch>
            <a:fillRect/>
          </a:stretch>
        </p:blipFill>
        <p:spPr>
          <a:xfrm>
            <a:off x="6268607" y="1825625"/>
            <a:ext cx="4252340" cy="3836881"/>
          </a:xfrm>
          <a:prstGeom prst="rect">
            <a:avLst/>
          </a:prstGeom>
        </p:spPr>
      </p:pic>
    </p:spTree>
    <p:extLst>
      <p:ext uri="{BB962C8B-B14F-4D97-AF65-F5344CB8AC3E}">
        <p14:creationId xmlns:p14="http://schemas.microsoft.com/office/powerpoint/2010/main" val="1847205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C8D3-B7B4-1289-E30F-BA23ED4A7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54C63-74EC-7514-E900-C4CD50A0C148}"/>
              </a:ext>
            </a:extLst>
          </p:cNvPr>
          <p:cNvSpPr>
            <a:spLocks noGrp="1"/>
          </p:cNvSpPr>
          <p:nvPr>
            <p:ph type="title"/>
          </p:nvPr>
        </p:nvSpPr>
        <p:spPr/>
        <p:txBody>
          <a:bodyPr/>
          <a:lstStyle/>
          <a:p>
            <a:r>
              <a:rPr lang="en-US" dirty="0"/>
              <a:t>Broadcasting</a:t>
            </a:r>
            <a:endParaRPr lang="en-HK" dirty="0"/>
          </a:p>
        </p:txBody>
      </p:sp>
      <p:sp>
        <p:nvSpPr>
          <p:cNvPr id="3" name="Content Placeholder 2">
            <a:extLst>
              <a:ext uri="{FF2B5EF4-FFF2-40B4-BE49-F238E27FC236}">
                <a16:creationId xmlns:a16="http://schemas.microsoft.com/office/drawing/2014/main" id="{46DADC4C-CCD3-864C-FE97-FA4903E51BD5}"/>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EF19EA6F-7D02-DF84-3B91-9FD8B6ECCB9F}"/>
              </a:ext>
            </a:extLst>
          </p:cNvPr>
          <p:cNvPicPr>
            <a:picLocks noChangeAspect="1"/>
          </p:cNvPicPr>
          <p:nvPr/>
        </p:nvPicPr>
        <p:blipFill>
          <a:blip r:embed="rId2"/>
          <a:stretch>
            <a:fillRect/>
          </a:stretch>
        </p:blipFill>
        <p:spPr>
          <a:xfrm>
            <a:off x="838200" y="1835569"/>
            <a:ext cx="4399975" cy="3566646"/>
          </a:xfrm>
          <a:prstGeom prst="rect">
            <a:avLst/>
          </a:prstGeom>
        </p:spPr>
      </p:pic>
      <p:pic>
        <p:nvPicPr>
          <p:cNvPr id="7" name="Picture 6">
            <a:extLst>
              <a:ext uri="{FF2B5EF4-FFF2-40B4-BE49-F238E27FC236}">
                <a16:creationId xmlns:a16="http://schemas.microsoft.com/office/drawing/2014/main" id="{838CCA11-6D22-5FA0-EFDF-B2F59F32CDFC}"/>
              </a:ext>
            </a:extLst>
          </p:cNvPr>
          <p:cNvPicPr>
            <a:picLocks noChangeAspect="1"/>
          </p:cNvPicPr>
          <p:nvPr/>
        </p:nvPicPr>
        <p:blipFill>
          <a:blip r:embed="rId3"/>
          <a:stretch>
            <a:fillRect/>
          </a:stretch>
        </p:blipFill>
        <p:spPr>
          <a:xfrm>
            <a:off x="6268607" y="1825625"/>
            <a:ext cx="4252340" cy="3836881"/>
          </a:xfrm>
          <a:prstGeom prst="rect">
            <a:avLst/>
          </a:prstGeom>
        </p:spPr>
      </p:pic>
      <p:sp>
        <p:nvSpPr>
          <p:cNvPr id="4" name="TextBox 3">
            <a:extLst>
              <a:ext uri="{FF2B5EF4-FFF2-40B4-BE49-F238E27FC236}">
                <a16:creationId xmlns:a16="http://schemas.microsoft.com/office/drawing/2014/main" id="{6848662B-D17E-B55D-D97C-886B062D399B}"/>
              </a:ext>
            </a:extLst>
          </p:cNvPr>
          <p:cNvSpPr txBox="1"/>
          <p:nvPr/>
        </p:nvSpPr>
        <p:spPr>
          <a:xfrm>
            <a:off x="3748055" y="2562427"/>
            <a:ext cx="4350678" cy="1938992"/>
          </a:xfrm>
          <a:prstGeom prst="rect">
            <a:avLst/>
          </a:prstGeom>
          <a:solidFill>
            <a:srgbClr val="FFFFCC"/>
          </a:solidFill>
          <a:ln>
            <a:solidFill>
              <a:srgbClr val="002060"/>
            </a:solidFill>
          </a:ln>
        </p:spPr>
        <p:txBody>
          <a:bodyPr wrap="none" rtlCol="0">
            <a:spAutoFit/>
          </a:bodyPr>
          <a:lstStyle/>
          <a:p>
            <a:r>
              <a:rPr lang="en-US" sz="2400" dirty="0"/>
              <a:t>The general rules for </a:t>
            </a:r>
            <a:r>
              <a:rPr lang="en-US" sz="2400" dirty="0" err="1"/>
              <a:t>numpy</a:t>
            </a:r>
            <a:r>
              <a:rPr lang="en-US" sz="2400" dirty="0"/>
              <a:t> </a:t>
            </a:r>
          </a:p>
          <a:p>
            <a:r>
              <a:rPr lang="en-US" sz="2400" dirty="0"/>
              <a:t>array broadcasting are rather </a:t>
            </a:r>
          </a:p>
          <a:p>
            <a:r>
              <a:rPr lang="en-US" sz="2400" dirty="0"/>
              <a:t>complicated.  </a:t>
            </a:r>
            <a:r>
              <a:rPr lang="en-US" sz="2400"/>
              <a:t>Later, we </a:t>
            </a:r>
            <a:r>
              <a:rPr lang="en-US" sz="2400" dirty="0"/>
              <a:t>will only </a:t>
            </a:r>
          </a:p>
          <a:p>
            <a:r>
              <a:rPr lang="en-US" sz="2400" dirty="0"/>
              <a:t>broadcast a value, or an 1D array </a:t>
            </a:r>
          </a:p>
          <a:p>
            <a:r>
              <a:rPr lang="en-US" sz="2400" dirty="0"/>
              <a:t>to some multi-dimensional array</a:t>
            </a:r>
            <a:endParaRPr lang="en-US" dirty="0"/>
          </a:p>
        </p:txBody>
      </p:sp>
    </p:spTree>
    <p:extLst>
      <p:ext uri="{BB962C8B-B14F-4D97-AF65-F5344CB8AC3E}">
        <p14:creationId xmlns:p14="http://schemas.microsoft.com/office/powerpoint/2010/main" val="326849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A3A38-93EE-6C6D-A10E-8CF86E77C903}"/>
              </a:ext>
            </a:extLst>
          </p:cNvPr>
          <p:cNvSpPr>
            <a:spLocks noGrp="1"/>
          </p:cNvSpPr>
          <p:nvPr>
            <p:ph type="title"/>
          </p:nvPr>
        </p:nvSpPr>
        <p:spPr/>
        <p:txBody>
          <a:bodyPr/>
          <a:lstStyle/>
          <a:p>
            <a:r>
              <a:rPr lang="en-HK" dirty="0">
                <a:solidFill>
                  <a:schemeClr val="accent2"/>
                </a:solidFill>
              </a:rPr>
              <a:t>Anaconda Repository </a:t>
            </a:r>
            <a:r>
              <a:rPr lang="en-HK" dirty="0"/>
              <a:t>(Anaconda Repo)</a:t>
            </a:r>
          </a:p>
        </p:txBody>
      </p:sp>
      <p:sp>
        <p:nvSpPr>
          <p:cNvPr id="9" name="内容占位符 8">
            <a:extLst>
              <a:ext uri="{FF2B5EF4-FFF2-40B4-BE49-F238E27FC236}">
                <a16:creationId xmlns:a16="http://schemas.microsoft.com/office/drawing/2014/main" id="{AE44BDBB-0C89-A2D4-59B4-ACF6B9C46010}"/>
              </a:ext>
            </a:extLst>
          </p:cNvPr>
          <p:cNvSpPr>
            <a:spLocks noGrp="1"/>
          </p:cNvSpPr>
          <p:nvPr>
            <p:ph idx="1"/>
          </p:nvPr>
        </p:nvSpPr>
        <p:spPr>
          <a:xfrm>
            <a:off x="977481" y="1583186"/>
            <a:ext cx="10515600" cy="4351338"/>
          </a:xfrm>
        </p:spPr>
        <p:txBody>
          <a:bodyPr/>
          <a:lstStyle/>
          <a:p>
            <a:pPr marL="0" indent="0">
              <a:buNone/>
            </a:pPr>
            <a:endParaRPr lang="en-HK" sz="1000" dirty="0"/>
          </a:p>
          <a:p>
            <a:r>
              <a:rPr lang="en-HK" dirty="0"/>
              <a:t>Anaconda repo is an open-source distribution of Python</a:t>
            </a:r>
            <a:r>
              <a:rPr lang="en-HK" dirty="0">
                <a:solidFill>
                  <a:schemeClr val="bg1">
                    <a:lumMod val="85000"/>
                  </a:schemeClr>
                </a:solidFill>
              </a:rPr>
              <a:t> </a:t>
            </a:r>
            <a:r>
              <a:rPr lang="en-HK" dirty="0"/>
              <a:t>programs for scientific computing, data science, and machine learning.  </a:t>
            </a:r>
          </a:p>
          <a:p>
            <a:r>
              <a:rPr lang="en-HK" dirty="0"/>
              <a:t>It is a cloud-based platform where users can find and share packages and programs.  </a:t>
            </a:r>
          </a:p>
          <a:p>
            <a:r>
              <a:rPr lang="en-HK" dirty="0"/>
              <a:t>It includes thousands of packages for data science, machine learning, and scientific computing.</a:t>
            </a:r>
          </a:p>
          <a:p>
            <a:r>
              <a:rPr lang="en-HK" dirty="0"/>
              <a:t>It makes it easy for users to find and install the packages they need for their data analysis and modelling tasks.</a:t>
            </a:r>
          </a:p>
          <a:p>
            <a:pPr marL="0" indent="0">
              <a:buNone/>
            </a:pPr>
            <a:endParaRPr lang="en-HK" dirty="0">
              <a:solidFill>
                <a:srgbClr val="FF0000"/>
              </a:solidFill>
            </a:endParaRPr>
          </a:p>
        </p:txBody>
      </p:sp>
    </p:spTree>
    <p:extLst>
      <p:ext uri="{BB962C8B-B14F-4D97-AF65-F5344CB8AC3E}">
        <p14:creationId xmlns:p14="http://schemas.microsoft.com/office/powerpoint/2010/main" val="25919469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Conditions, Boolean Arrays and Selection</a:t>
            </a:r>
            <a:endParaRPr lang="en-US" dirty="0"/>
          </a:p>
        </p:txBody>
      </p:sp>
      <p:pic>
        <p:nvPicPr>
          <p:cNvPr id="4" name="Picture 3"/>
          <p:cNvPicPr>
            <a:picLocks noChangeAspect="1"/>
          </p:cNvPicPr>
          <p:nvPr/>
        </p:nvPicPr>
        <p:blipFill>
          <a:blip r:embed="rId2"/>
          <a:stretch>
            <a:fillRect/>
          </a:stretch>
        </p:blipFill>
        <p:spPr>
          <a:xfrm>
            <a:off x="1458038" y="1690688"/>
            <a:ext cx="5639587" cy="4525006"/>
          </a:xfrm>
          <a:prstGeom prst="rect">
            <a:avLst/>
          </a:prstGeom>
        </p:spPr>
      </p:pic>
    </p:spTree>
    <p:extLst>
      <p:ext uri="{BB962C8B-B14F-4D97-AF65-F5344CB8AC3E}">
        <p14:creationId xmlns:p14="http://schemas.microsoft.com/office/powerpoint/2010/main" val="1609996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1023830" y="1546678"/>
            <a:ext cx="4301205" cy="4351338"/>
          </a:xfrm>
        </p:spPr>
        <p:txBody>
          <a:bodyPr/>
          <a:lstStyle/>
          <a:p>
            <a:pPr marL="0" indent="0">
              <a:buNone/>
            </a:pPr>
            <a:r>
              <a:rPr lang="en-HK" sz="3200" dirty="0"/>
              <a:t>Just like a Python list, we can access an </a:t>
            </a:r>
            <a:r>
              <a:rPr lang="en-HK" sz="3200" dirty="0" err="1"/>
              <a:t>ndarray</a:t>
            </a:r>
            <a:r>
              <a:rPr lang="en-HK" sz="3200" dirty="0"/>
              <a:t> by indexing or by slicing.</a:t>
            </a:r>
          </a:p>
          <a:p>
            <a:endParaRPr lang="en-US" dirty="0"/>
          </a:p>
        </p:txBody>
      </p:sp>
      <p:pic>
        <p:nvPicPr>
          <p:cNvPr id="5" name="Picture 4">
            <a:extLst>
              <a:ext uri="{FF2B5EF4-FFF2-40B4-BE49-F238E27FC236}">
                <a16:creationId xmlns:a16="http://schemas.microsoft.com/office/drawing/2014/main" id="{3A28832D-AF25-6603-EF85-806DA7F6536B}"/>
              </a:ext>
            </a:extLst>
          </p:cNvPr>
          <p:cNvPicPr>
            <a:picLocks noChangeAspect="1"/>
          </p:cNvPicPr>
          <p:nvPr/>
        </p:nvPicPr>
        <p:blipFill>
          <a:blip r:embed="rId2"/>
          <a:stretch>
            <a:fillRect/>
          </a:stretch>
        </p:blipFill>
        <p:spPr>
          <a:xfrm>
            <a:off x="6240574" y="1902818"/>
            <a:ext cx="3877216" cy="3639058"/>
          </a:xfrm>
          <a:prstGeom prst="rect">
            <a:avLst/>
          </a:prstGeom>
        </p:spPr>
      </p:pic>
    </p:spTree>
    <p:extLst>
      <p:ext uri="{BB962C8B-B14F-4D97-AF65-F5344CB8AC3E}">
        <p14:creationId xmlns:p14="http://schemas.microsoft.com/office/powerpoint/2010/main" val="3921958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9DAB4-3B6A-7007-AB73-39628704E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C73E5-9235-5C84-DA69-6278184CF9F4}"/>
              </a:ext>
            </a:extLst>
          </p:cNvPr>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a:extLst>
              <a:ext uri="{FF2B5EF4-FFF2-40B4-BE49-F238E27FC236}">
                <a16:creationId xmlns:a16="http://schemas.microsoft.com/office/drawing/2014/main" id="{E8FAF87C-1B47-AE8C-C0C3-1E392A8351C7}"/>
              </a:ext>
            </a:extLst>
          </p:cNvPr>
          <p:cNvSpPr>
            <a:spLocks noGrp="1"/>
          </p:cNvSpPr>
          <p:nvPr>
            <p:ph idx="1"/>
          </p:nvPr>
        </p:nvSpPr>
        <p:spPr>
          <a:xfrm>
            <a:off x="1023830" y="1546678"/>
            <a:ext cx="4301205" cy="4351338"/>
          </a:xfrm>
        </p:spPr>
        <p:txBody>
          <a:bodyPr/>
          <a:lstStyle/>
          <a:p>
            <a:pPr marL="0" indent="0">
              <a:buNone/>
            </a:pPr>
            <a:r>
              <a:rPr lang="en-HK" sz="3200" dirty="0"/>
              <a:t>Just like a Python list, we can access an </a:t>
            </a:r>
            <a:r>
              <a:rPr lang="en-HK" sz="3200" dirty="0" err="1"/>
              <a:t>ndarray</a:t>
            </a:r>
            <a:r>
              <a:rPr lang="en-HK" sz="3200" dirty="0"/>
              <a:t> by indexing or by slicing.</a:t>
            </a:r>
          </a:p>
          <a:p>
            <a:endParaRPr lang="en-US" dirty="0"/>
          </a:p>
        </p:txBody>
      </p:sp>
      <p:pic>
        <p:nvPicPr>
          <p:cNvPr id="5" name="Picture 4">
            <a:extLst>
              <a:ext uri="{FF2B5EF4-FFF2-40B4-BE49-F238E27FC236}">
                <a16:creationId xmlns:a16="http://schemas.microsoft.com/office/drawing/2014/main" id="{F86A6C4C-1128-F97A-F325-7FC6547F6F91}"/>
              </a:ext>
            </a:extLst>
          </p:cNvPr>
          <p:cNvPicPr>
            <a:picLocks noChangeAspect="1"/>
          </p:cNvPicPr>
          <p:nvPr/>
        </p:nvPicPr>
        <p:blipFill>
          <a:blip r:embed="rId2"/>
          <a:stretch>
            <a:fillRect/>
          </a:stretch>
        </p:blipFill>
        <p:spPr>
          <a:xfrm>
            <a:off x="6240574" y="1902818"/>
            <a:ext cx="3877216" cy="3639058"/>
          </a:xfrm>
          <a:prstGeom prst="rect">
            <a:avLst/>
          </a:prstGeom>
        </p:spPr>
      </p:pic>
      <p:sp>
        <p:nvSpPr>
          <p:cNvPr id="6" name="TextBox 5">
            <a:extLst>
              <a:ext uri="{FF2B5EF4-FFF2-40B4-BE49-F238E27FC236}">
                <a16:creationId xmlns:a16="http://schemas.microsoft.com/office/drawing/2014/main" id="{7EAB5338-3D7D-65A9-947C-387A6F17AF98}"/>
              </a:ext>
            </a:extLst>
          </p:cNvPr>
          <p:cNvSpPr txBox="1"/>
          <p:nvPr/>
        </p:nvSpPr>
        <p:spPr>
          <a:xfrm>
            <a:off x="2387052" y="2872241"/>
            <a:ext cx="2202783" cy="923330"/>
          </a:xfrm>
          <a:prstGeom prst="rect">
            <a:avLst/>
          </a:prstGeom>
          <a:solidFill>
            <a:srgbClr val="FFFFCC"/>
          </a:solidFill>
        </p:spPr>
        <p:txBody>
          <a:bodyPr wrap="none" rtlCol="0">
            <a:spAutoFit/>
          </a:bodyPr>
          <a:lstStyle/>
          <a:p>
            <a:r>
              <a:rPr lang="en-US" dirty="0"/>
              <a:t>row with index 0, 1, 2</a:t>
            </a:r>
          </a:p>
          <a:p>
            <a:r>
              <a:rPr lang="en-US" dirty="0"/>
              <a:t>column with index </a:t>
            </a:r>
          </a:p>
          <a:p>
            <a:r>
              <a:rPr lang="en-US" dirty="0"/>
              <a:t>0, 1, 2, 3, 4, 5</a:t>
            </a:r>
            <a:endParaRPr lang="en-HK" dirty="0"/>
          </a:p>
        </p:txBody>
      </p:sp>
      <p:cxnSp>
        <p:nvCxnSpPr>
          <p:cNvPr id="8" name="Straight Arrow Connector 7">
            <a:extLst>
              <a:ext uri="{FF2B5EF4-FFF2-40B4-BE49-F238E27FC236}">
                <a16:creationId xmlns:a16="http://schemas.microsoft.com/office/drawing/2014/main" id="{2957D908-F2B6-E1FC-FFED-3B5881E5F0B3}"/>
              </a:ext>
            </a:extLst>
          </p:cNvPr>
          <p:cNvCxnSpPr>
            <a:cxnSpLocks/>
            <a:stCxn id="6" idx="3"/>
          </p:cNvCxnSpPr>
          <p:nvPr/>
        </p:nvCxnSpPr>
        <p:spPr>
          <a:xfrm flipV="1">
            <a:off x="4589835" y="2872241"/>
            <a:ext cx="1762839"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519FB4-B802-4976-9255-A6056B5C888F}"/>
              </a:ext>
            </a:extLst>
          </p:cNvPr>
          <p:cNvSpPr txBox="1"/>
          <p:nvPr/>
        </p:nvSpPr>
        <p:spPr>
          <a:xfrm>
            <a:off x="9245660" y="3953233"/>
            <a:ext cx="1923668" cy="923330"/>
          </a:xfrm>
          <a:prstGeom prst="rect">
            <a:avLst/>
          </a:prstGeom>
          <a:solidFill>
            <a:srgbClr val="FFFFCC"/>
          </a:solidFill>
        </p:spPr>
        <p:txBody>
          <a:bodyPr wrap="none" rtlCol="0">
            <a:spAutoFit/>
          </a:bodyPr>
          <a:lstStyle/>
          <a:p>
            <a:r>
              <a:rPr lang="en-US" dirty="0"/>
              <a:t>the stopping index</a:t>
            </a:r>
          </a:p>
          <a:p>
            <a:r>
              <a:rPr lang="en-US" dirty="0"/>
              <a:t>is not included in</a:t>
            </a:r>
          </a:p>
          <a:p>
            <a:r>
              <a:rPr lang="en-US" dirty="0"/>
              <a:t>the “output”.</a:t>
            </a:r>
            <a:endParaRPr lang="en-HK" dirty="0"/>
          </a:p>
        </p:txBody>
      </p:sp>
      <p:cxnSp>
        <p:nvCxnSpPr>
          <p:cNvPr id="14" name="Straight Arrow Connector 13">
            <a:extLst>
              <a:ext uri="{FF2B5EF4-FFF2-40B4-BE49-F238E27FC236}">
                <a16:creationId xmlns:a16="http://schemas.microsoft.com/office/drawing/2014/main" id="{03AA523D-17B7-932F-F7D1-0C04B303DF82}"/>
              </a:ext>
            </a:extLst>
          </p:cNvPr>
          <p:cNvCxnSpPr/>
          <p:nvPr/>
        </p:nvCxnSpPr>
        <p:spPr>
          <a:xfrm flipH="1">
            <a:off x="7356451" y="4379495"/>
            <a:ext cx="1876926" cy="591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B95B13F-76BC-4595-9C7A-00C2FF93CAFE}"/>
              </a:ext>
            </a:extLst>
          </p:cNvPr>
          <p:cNvPicPr>
            <a:picLocks noChangeAspect="1"/>
          </p:cNvPicPr>
          <p:nvPr/>
        </p:nvPicPr>
        <p:blipFill>
          <a:blip r:embed="rId3"/>
          <a:stretch>
            <a:fillRect/>
          </a:stretch>
        </p:blipFill>
        <p:spPr>
          <a:xfrm>
            <a:off x="6240574" y="5596451"/>
            <a:ext cx="3839111" cy="990738"/>
          </a:xfrm>
          <a:prstGeom prst="rect">
            <a:avLst/>
          </a:prstGeom>
        </p:spPr>
      </p:pic>
    </p:spTree>
    <p:extLst>
      <p:ext uri="{BB962C8B-B14F-4D97-AF65-F5344CB8AC3E}">
        <p14:creationId xmlns:p14="http://schemas.microsoft.com/office/powerpoint/2010/main" val="2666515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28B29-0446-9613-8CC2-0FBAAAFAC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9727A-8284-5A61-5578-A299D53808D6}"/>
              </a:ext>
            </a:extLst>
          </p:cNvPr>
          <p:cNvSpPr>
            <a:spLocks noGrp="1"/>
          </p:cNvSpPr>
          <p:nvPr>
            <p:ph type="title"/>
          </p:nvPr>
        </p:nvSpPr>
        <p:spPr/>
        <p:txBody>
          <a:bodyPr/>
          <a:lstStyle/>
          <a:p>
            <a:r>
              <a:rPr lang="en-HK" dirty="0"/>
              <a:t>Indexing and slicing an </a:t>
            </a:r>
            <a:r>
              <a:rPr lang="en-HK" dirty="0" err="1"/>
              <a:t>ndarray</a:t>
            </a:r>
            <a:endParaRPr lang="en-US" dirty="0"/>
          </a:p>
        </p:txBody>
      </p:sp>
      <p:pic>
        <p:nvPicPr>
          <p:cNvPr id="7" name="Picture 6">
            <a:extLst>
              <a:ext uri="{FF2B5EF4-FFF2-40B4-BE49-F238E27FC236}">
                <a16:creationId xmlns:a16="http://schemas.microsoft.com/office/drawing/2014/main" id="{7C80F8AA-12FE-23B1-ADDE-E9B97F529DC5}"/>
              </a:ext>
            </a:extLst>
          </p:cNvPr>
          <p:cNvPicPr>
            <a:picLocks noChangeAspect="1"/>
          </p:cNvPicPr>
          <p:nvPr/>
        </p:nvPicPr>
        <p:blipFill>
          <a:blip r:embed="rId2"/>
          <a:stretch>
            <a:fillRect/>
          </a:stretch>
        </p:blipFill>
        <p:spPr>
          <a:xfrm>
            <a:off x="967982" y="2859401"/>
            <a:ext cx="5380064" cy="1869901"/>
          </a:xfrm>
          <a:prstGeom prst="rect">
            <a:avLst/>
          </a:prstGeom>
        </p:spPr>
      </p:pic>
      <p:pic>
        <p:nvPicPr>
          <p:cNvPr id="9" name="Picture 8">
            <a:extLst>
              <a:ext uri="{FF2B5EF4-FFF2-40B4-BE49-F238E27FC236}">
                <a16:creationId xmlns:a16="http://schemas.microsoft.com/office/drawing/2014/main" id="{6749956D-B3A0-5727-02A8-3D6157F5CD44}"/>
              </a:ext>
            </a:extLst>
          </p:cNvPr>
          <p:cNvPicPr>
            <a:picLocks noChangeAspect="1"/>
          </p:cNvPicPr>
          <p:nvPr/>
        </p:nvPicPr>
        <p:blipFill>
          <a:blip r:embed="rId3"/>
          <a:stretch>
            <a:fillRect/>
          </a:stretch>
        </p:blipFill>
        <p:spPr>
          <a:xfrm>
            <a:off x="6633365" y="2749446"/>
            <a:ext cx="5201846" cy="1619736"/>
          </a:xfrm>
          <a:prstGeom prst="rect">
            <a:avLst/>
          </a:prstGeom>
        </p:spPr>
      </p:pic>
      <p:sp>
        <p:nvSpPr>
          <p:cNvPr id="6" name="Content Placeholder 2">
            <a:extLst>
              <a:ext uri="{FF2B5EF4-FFF2-40B4-BE49-F238E27FC236}">
                <a16:creationId xmlns:a16="http://schemas.microsoft.com/office/drawing/2014/main" id="{9716AEA7-FD92-DDAF-2A32-5F7366C1E3DC}"/>
              </a:ext>
            </a:extLst>
          </p:cNvPr>
          <p:cNvSpPr txBox="1">
            <a:spLocks/>
          </p:cNvSpPr>
          <p:nvPr/>
        </p:nvSpPr>
        <p:spPr>
          <a:xfrm>
            <a:off x="1023829" y="1546678"/>
            <a:ext cx="10515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Another example:</a:t>
            </a:r>
          </a:p>
          <a:p>
            <a:endParaRPr lang="en-US" dirty="0"/>
          </a:p>
        </p:txBody>
      </p:sp>
    </p:spTree>
    <p:extLst>
      <p:ext uri="{BB962C8B-B14F-4D97-AF65-F5344CB8AC3E}">
        <p14:creationId xmlns:p14="http://schemas.microsoft.com/office/powerpoint/2010/main" val="1899668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200" y="1765710"/>
            <a:ext cx="10134600" cy="4351338"/>
          </a:xfrm>
        </p:spPr>
        <p:txBody>
          <a:bodyPr>
            <a:normAutofit lnSpcReduction="10000"/>
          </a:bodyPr>
          <a:lstStyle/>
          <a:p>
            <a:r>
              <a:rPr lang="en-HK" sz="3200" dirty="0"/>
              <a:t>Positive and Negative indices</a:t>
            </a:r>
          </a:p>
          <a:p>
            <a:pPr lvl="1"/>
            <a:r>
              <a:rPr lang="en-HK" sz="2800" dirty="0"/>
              <a:t>We can access any specific element in an </a:t>
            </a:r>
            <a:r>
              <a:rPr lang="en-HK" sz="2800" dirty="0" err="1"/>
              <a:t>ndarray</a:t>
            </a:r>
            <a:r>
              <a:rPr lang="en-HK" sz="2800" dirty="0"/>
              <a:t> by its positive index </a:t>
            </a:r>
            <a:r>
              <a:rPr lang="en-HK" sz="2800" i="1" dirty="0"/>
              <a:t>p </a:t>
            </a:r>
            <a:r>
              <a:rPr lang="en-HK" sz="2800" dirty="0"/>
              <a:t>and its negative index </a:t>
            </a:r>
            <a:r>
              <a:rPr lang="en-HK" sz="2800" i="1" dirty="0"/>
              <a:t>n</a:t>
            </a:r>
          </a:p>
          <a:p>
            <a:pPr lvl="1"/>
            <a:endParaRPr lang="en-HK" sz="2800" i="1" dirty="0"/>
          </a:p>
          <a:p>
            <a:pPr lvl="1"/>
            <a:endParaRPr lang="en-HK" sz="2800" i="1" dirty="0"/>
          </a:p>
          <a:p>
            <a:pPr lvl="1"/>
            <a:endParaRPr lang="en-HK" sz="2800" i="1" dirty="0"/>
          </a:p>
          <a:p>
            <a:pPr lvl="1"/>
            <a:endParaRPr lang="en-HK" sz="2800" i="1" dirty="0"/>
          </a:p>
          <a:p>
            <a:pPr lvl="1"/>
            <a:endParaRPr lang="en-HK" sz="2800" i="1" dirty="0"/>
          </a:p>
          <a:p>
            <a:pPr lvl="1"/>
            <a:endParaRPr lang="en-HK" sz="2800" i="1" dirty="0"/>
          </a:p>
          <a:p>
            <a:pPr lvl="1"/>
            <a:r>
              <a:rPr lang="en-HK" sz="2800" dirty="0"/>
              <a:t>Relationship between n and p:  p = n + </a:t>
            </a:r>
            <a:r>
              <a:rPr lang="en-HK" sz="2800" dirty="0" err="1"/>
              <a:t>len</a:t>
            </a:r>
            <a:r>
              <a:rPr lang="en-HK" sz="2800" dirty="0"/>
              <a:t>(a)</a:t>
            </a:r>
          </a:p>
          <a:p>
            <a:endParaRPr lang="en-US"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extLst>
              <p:ext uri="{D42A27DB-BD31-4B8C-83A1-F6EECF244321}">
                <p14:modId xmlns:p14="http://schemas.microsoft.com/office/powerpoint/2010/main" val="1138697770"/>
              </p:ext>
            </p:extLst>
          </p:nvPr>
        </p:nvGraphicFramePr>
        <p:xfrm>
          <a:off x="2425630" y="3980708"/>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6" name="TextBox 5">
            <a:extLst>
              <a:ext uri="{FF2B5EF4-FFF2-40B4-BE49-F238E27FC236}">
                <a16:creationId xmlns:a16="http://schemas.microsoft.com/office/drawing/2014/main" id="{9CE5E570-16AA-D575-E776-062F8183205A}"/>
              </a:ext>
            </a:extLst>
          </p:cNvPr>
          <p:cNvSpPr txBox="1"/>
          <p:nvPr/>
        </p:nvSpPr>
        <p:spPr>
          <a:xfrm>
            <a:off x="7013395" y="3283663"/>
            <a:ext cx="2133600" cy="369332"/>
          </a:xfrm>
          <a:prstGeom prst="rect">
            <a:avLst/>
          </a:prstGeom>
          <a:solidFill>
            <a:srgbClr val="FFC000"/>
          </a:solidFill>
        </p:spPr>
        <p:txBody>
          <a:bodyPr wrap="square" rtlCol="0">
            <a:spAutoFit/>
          </a:bodyPr>
          <a:lstStyle/>
          <a:p>
            <a:r>
              <a:rPr lang="en-HK" dirty="0"/>
              <a:t>a[3] = a[-6] = 4.4</a:t>
            </a:r>
          </a:p>
        </p:txBody>
      </p:sp>
      <p:cxnSp>
        <p:nvCxnSpPr>
          <p:cNvPr id="8" name="Straight Arrow Connector 7">
            <a:extLst>
              <a:ext uri="{FF2B5EF4-FFF2-40B4-BE49-F238E27FC236}">
                <a16:creationId xmlns:a16="http://schemas.microsoft.com/office/drawing/2014/main" id="{CA358D9C-8252-4B59-0F5A-DA326450B06A}"/>
              </a:ext>
            </a:extLst>
          </p:cNvPr>
          <p:cNvCxnSpPr>
            <a:stCxn id="6" idx="1"/>
          </p:cNvCxnSpPr>
          <p:nvPr/>
        </p:nvCxnSpPr>
        <p:spPr>
          <a:xfrm flipH="1">
            <a:off x="5578441" y="3468329"/>
            <a:ext cx="1434954" cy="512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089540-7D4D-D99E-4964-57186F0FEFE3}"/>
              </a:ext>
            </a:extLst>
          </p:cNvPr>
          <p:cNvSpPr txBox="1"/>
          <p:nvPr/>
        </p:nvSpPr>
        <p:spPr>
          <a:xfrm>
            <a:off x="1741216" y="4303595"/>
            <a:ext cx="554960" cy="461665"/>
          </a:xfrm>
          <a:prstGeom prst="rect">
            <a:avLst/>
          </a:prstGeom>
          <a:noFill/>
        </p:spPr>
        <p:txBody>
          <a:bodyPr wrap="none" rtlCol="0">
            <a:spAutoFit/>
          </a:bodyPr>
          <a:lstStyle/>
          <a:p>
            <a:r>
              <a:rPr lang="en-HK" sz="2400" dirty="0"/>
              <a:t>a =</a:t>
            </a:r>
          </a:p>
        </p:txBody>
      </p:sp>
    </p:spTree>
    <p:extLst>
      <p:ext uri="{BB962C8B-B14F-4D97-AF65-F5344CB8AC3E}">
        <p14:creationId xmlns:p14="http://schemas.microsoft.com/office/powerpoint/2010/main" val="3142210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838199" y="1765710"/>
            <a:ext cx="9539377" cy="4351338"/>
          </a:xfrm>
        </p:spPr>
        <p:txBody>
          <a:bodyPr>
            <a:normAutofit lnSpcReduction="10000"/>
          </a:bodyPr>
          <a:lstStyle/>
          <a:p>
            <a:endParaRPr lang="en-HK" dirty="0"/>
          </a:p>
          <a:p>
            <a:endParaRPr lang="en-HK" dirty="0"/>
          </a:p>
          <a:p>
            <a:endParaRPr lang="en-HK" dirty="0"/>
          </a:p>
          <a:p>
            <a:r>
              <a:rPr lang="en-HK" dirty="0"/>
              <a:t>A slice can be (</a:t>
            </a:r>
            <a:r>
              <a:rPr lang="en-HK" dirty="0" err="1"/>
              <a:t>i</a:t>
            </a:r>
            <a:r>
              <a:rPr lang="en-HK" dirty="0"/>
              <a:t>) a[</a:t>
            </a:r>
            <a:r>
              <a:rPr lang="en-HK" dirty="0" err="1"/>
              <a:t>start:stop:step</a:t>
            </a:r>
            <a:r>
              <a:rPr lang="en-HK" dirty="0"/>
              <a:t>] or (ii) a[</a:t>
            </a:r>
            <a:r>
              <a:rPr lang="en-HK" dirty="0" err="1"/>
              <a:t>start:stop</a:t>
            </a:r>
            <a:r>
              <a:rPr lang="en-HK" dirty="0"/>
              <a:t>].</a:t>
            </a:r>
          </a:p>
          <a:p>
            <a:pPr marL="0" indent="0">
              <a:buNone/>
            </a:pPr>
            <a:r>
              <a:rPr lang="en-HK" i="1" dirty="0">
                <a:solidFill>
                  <a:schemeClr val="accent1">
                    <a:lumMod val="75000"/>
                  </a:schemeClr>
                </a:solidFill>
              </a:rPr>
              <a:t>   </a:t>
            </a:r>
            <a:r>
              <a:rPr lang="en-HK" dirty="0">
                <a:solidFill>
                  <a:schemeClr val="accent1">
                    <a:lumMod val="75000"/>
                  </a:schemeClr>
                </a:solidFill>
              </a:rPr>
              <a:t>((ii) is (</a:t>
            </a:r>
            <a:r>
              <a:rPr lang="en-HK" dirty="0" err="1">
                <a:solidFill>
                  <a:schemeClr val="accent1">
                    <a:lumMod val="75000"/>
                  </a:schemeClr>
                </a:solidFill>
              </a:rPr>
              <a:t>i</a:t>
            </a:r>
            <a:r>
              <a:rPr lang="en-HK" dirty="0">
                <a:solidFill>
                  <a:schemeClr val="accent1">
                    <a:lumMod val="75000"/>
                  </a:schemeClr>
                </a:solidFill>
              </a:rPr>
              <a:t>) with step having the default value 1.)</a:t>
            </a:r>
          </a:p>
          <a:p>
            <a:r>
              <a:rPr lang="en-HK" dirty="0"/>
              <a:t>As in Python list, the resulting slice is </a:t>
            </a:r>
          </a:p>
          <a:p>
            <a:pPr marL="0" indent="0">
              <a:buNone/>
            </a:pPr>
            <a:r>
              <a:rPr lang="en-HK" dirty="0"/>
              <a:t>	[start, </a:t>
            </a:r>
            <a:r>
              <a:rPr lang="en-HK" dirty="0" err="1"/>
              <a:t>start+step</a:t>
            </a:r>
            <a:r>
              <a:rPr lang="en-HK" dirty="0"/>
              <a:t>, …, start + k * step]</a:t>
            </a:r>
          </a:p>
          <a:p>
            <a:pPr marL="0" indent="0">
              <a:buNone/>
            </a:pPr>
            <a:r>
              <a:rPr lang="en-HK" dirty="0"/>
              <a:t>   where is the largest k such that (start + k * step) &lt; stop</a:t>
            </a:r>
          </a:p>
          <a:p>
            <a:pPr marL="0" indent="0">
              <a:buNone/>
            </a:pPr>
            <a:r>
              <a:rPr lang="en-HK" dirty="0"/>
              <a:t>   (Note: the slice does not include the stopping index).</a:t>
            </a:r>
          </a:p>
          <a:p>
            <a:pPr marL="457200" lvl="1" indent="0">
              <a:buNone/>
            </a:pPr>
            <a:endParaRPr lang="en-HK" i="1" dirty="0"/>
          </a:p>
          <a:p>
            <a:pPr lvl="1"/>
            <a:endParaRPr lang="en-HK" i="1" dirty="0"/>
          </a:p>
          <a:p>
            <a:pPr marL="457200" lvl="1" indent="0">
              <a:buNone/>
            </a:pPr>
            <a:endParaRPr lang="en-HK" i="1"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extLst>
              <p:ext uri="{D42A27DB-BD31-4B8C-83A1-F6EECF244321}">
                <p14:modId xmlns:p14="http://schemas.microsoft.com/office/powerpoint/2010/main" val="3500309856"/>
              </p:ext>
            </p:extLst>
          </p:nvPr>
        </p:nvGraphicFramePr>
        <p:xfrm>
          <a:off x="1583267" y="1765710"/>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4" name="TextBox 3">
            <a:extLst>
              <a:ext uri="{FF2B5EF4-FFF2-40B4-BE49-F238E27FC236}">
                <a16:creationId xmlns:a16="http://schemas.microsoft.com/office/drawing/2014/main" id="{DAF24DDB-3FAB-9051-138E-23F2C7022062}"/>
              </a:ext>
            </a:extLst>
          </p:cNvPr>
          <p:cNvSpPr txBox="1"/>
          <p:nvPr/>
        </p:nvSpPr>
        <p:spPr>
          <a:xfrm>
            <a:off x="982012" y="2088597"/>
            <a:ext cx="554960" cy="461665"/>
          </a:xfrm>
          <a:prstGeom prst="rect">
            <a:avLst/>
          </a:prstGeom>
          <a:noFill/>
        </p:spPr>
        <p:txBody>
          <a:bodyPr wrap="none" rtlCol="0">
            <a:spAutoFit/>
          </a:bodyPr>
          <a:lstStyle/>
          <a:p>
            <a:r>
              <a:rPr lang="en-HK" sz="2400" dirty="0"/>
              <a:t>a =</a:t>
            </a:r>
          </a:p>
        </p:txBody>
      </p:sp>
    </p:spTree>
    <p:extLst>
      <p:ext uri="{BB962C8B-B14F-4D97-AF65-F5344CB8AC3E}">
        <p14:creationId xmlns:p14="http://schemas.microsoft.com/office/powerpoint/2010/main" val="767294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5A776-F20A-4FD5-4F9E-DAD077C47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D6A07-9D8B-6674-B7D8-17220AA06661}"/>
              </a:ext>
            </a:extLst>
          </p:cNvPr>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a:extLst>
              <a:ext uri="{FF2B5EF4-FFF2-40B4-BE49-F238E27FC236}">
                <a16:creationId xmlns:a16="http://schemas.microsoft.com/office/drawing/2014/main" id="{37F54C5D-E872-C42C-94F8-9E3975826D34}"/>
              </a:ext>
            </a:extLst>
          </p:cNvPr>
          <p:cNvSpPr>
            <a:spLocks noGrp="1"/>
          </p:cNvSpPr>
          <p:nvPr>
            <p:ph idx="1"/>
          </p:nvPr>
        </p:nvSpPr>
        <p:spPr>
          <a:xfrm>
            <a:off x="838200" y="1437906"/>
            <a:ext cx="9539377" cy="4351338"/>
          </a:xfrm>
        </p:spPr>
        <p:txBody>
          <a:bodyPr/>
          <a:lstStyle/>
          <a:p>
            <a:r>
              <a:rPr lang="en-HK" dirty="0"/>
              <a:t>Default values for the start and stop index.</a:t>
            </a:r>
          </a:p>
          <a:p>
            <a:pPr lvl="1"/>
            <a:r>
              <a:rPr lang="en-HK" dirty="0"/>
              <a:t>When step &gt; 0:</a:t>
            </a:r>
          </a:p>
          <a:p>
            <a:pPr lvl="1"/>
            <a:endParaRPr lang="en-HK" i="1" dirty="0"/>
          </a:p>
          <a:p>
            <a:pPr lvl="1"/>
            <a:endParaRPr lang="en-HK" i="1" dirty="0"/>
          </a:p>
          <a:p>
            <a:pPr lvl="1"/>
            <a:endParaRPr lang="en-HK" i="1" dirty="0"/>
          </a:p>
          <a:p>
            <a:pPr lvl="1"/>
            <a:endParaRPr lang="en-HK" i="1" dirty="0"/>
          </a:p>
          <a:p>
            <a:pPr lvl="1"/>
            <a:endParaRPr lang="en-HK" dirty="0"/>
          </a:p>
          <a:p>
            <a:pPr lvl="1"/>
            <a:r>
              <a:rPr lang="en-HK" dirty="0"/>
              <a:t>When step &lt; 0:</a:t>
            </a:r>
          </a:p>
          <a:p>
            <a:pPr lvl="1"/>
            <a:endParaRPr lang="en-HK" i="1" dirty="0"/>
          </a:p>
          <a:p>
            <a:pPr lvl="1"/>
            <a:endParaRPr lang="en-HK" i="1" dirty="0"/>
          </a:p>
          <a:p>
            <a:pPr marL="457200" lvl="1" indent="0">
              <a:buNone/>
            </a:pPr>
            <a:endParaRPr lang="en-HK" i="1" dirty="0"/>
          </a:p>
        </p:txBody>
      </p:sp>
      <p:graphicFrame>
        <p:nvGraphicFramePr>
          <p:cNvPr id="8" name="Table 7">
            <a:extLst>
              <a:ext uri="{FF2B5EF4-FFF2-40B4-BE49-F238E27FC236}">
                <a16:creationId xmlns:a16="http://schemas.microsoft.com/office/drawing/2014/main" id="{F5404C2C-8F75-323E-8D0E-A152C3E13F0D}"/>
              </a:ext>
            </a:extLst>
          </p:cNvPr>
          <p:cNvGraphicFramePr>
            <a:graphicFrameLocks noGrp="1"/>
          </p:cNvGraphicFramePr>
          <p:nvPr>
            <p:extLst>
              <p:ext uri="{D42A27DB-BD31-4B8C-83A1-F6EECF244321}">
                <p14:modId xmlns:p14="http://schemas.microsoft.com/office/powerpoint/2010/main" val="2786105422"/>
              </p:ext>
            </p:extLst>
          </p:nvPr>
        </p:nvGraphicFramePr>
        <p:xfrm>
          <a:off x="2144144" y="2427697"/>
          <a:ext cx="8127999" cy="3708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73143271"/>
                    </a:ext>
                  </a:extLst>
                </a:gridCol>
                <a:gridCol w="903111">
                  <a:extLst>
                    <a:ext uri="{9D8B030D-6E8A-4147-A177-3AD203B41FA5}">
                      <a16:colId xmlns:a16="http://schemas.microsoft.com/office/drawing/2014/main" val="503793230"/>
                    </a:ext>
                  </a:extLst>
                </a:gridCol>
                <a:gridCol w="903111">
                  <a:extLst>
                    <a:ext uri="{9D8B030D-6E8A-4147-A177-3AD203B41FA5}">
                      <a16:colId xmlns:a16="http://schemas.microsoft.com/office/drawing/2014/main" val="52153052"/>
                    </a:ext>
                  </a:extLst>
                </a:gridCol>
                <a:gridCol w="903111">
                  <a:extLst>
                    <a:ext uri="{9D8B030D-6E8A-4147-A177-3AD203B41FA5}">
                      <a16:colId xmlns:a16="http://schemas.microsoft.com/office/drawing/2014/main" val="2716510874"/>
                    </a:ext>
                  </a:extLst>
                </a:gridCol>
                <a:gridCol w="903111">
                  <a:extLst>
                    <a:ext uri="{9D8B030D-6E8A-4147-A177-3AD203B41FA5}">
                      <a16:colId xmlns:a16="http://schemas.microsoft.com/office/drawing/2014/main" val="3871693530"/>
                    </a:ext>
                  </a:extLst>
                </a:gridCol>
                <a:gridCol w="903111">
                  <a:extLst>
                    <a:ext uri="{9D8B030D-6E8A-4147-A177-3AD203B41FA5}">
                      <a16:colId xmlns:a16="http://schemas.microsoft.com/office/drawing/2014/main" val="1574788984"/>
                    </a:ext>
                  </a:extLst>
                </a:gridCol>
                <a:gridCol w="903111">
                  <a:extLst>
                    <a:ext uri="{9D8B030D-6E8A-4147-A177-3AD203B41FA5}">
                      <a16:colId xmlns:a16="http://schemas.microsoft.com/office/drawing/2014/main" val="333035097"/>
                    </a:ext>
                  </a:extLst>
                </a:gridCol>
                <a:gridCol w="903111">
                  <a:extLst>
                    <a:ext uri="{9D8B030D-6E8A-4147-A177-3AD203B41FA5}">
                      <a16:colId xmlns:a16="http://schemas.microsoft.com/office/drawing/2014/main" val="851962931"/>
                    </a:ext>
                  </a:extLst>
                </a:gridCol>
                <a:gridCol w="903111">
                  <a:extLst>
                    <a:ext uri="{9D8B030D-6E8A-4147-A177-3AD203B41FA5}">
                      <a16:colId xmlns:a16="http://schemas.microsoft.com/office/drawing/2014/main" val="3779616308"/>
                    </a:ext>
                  </a:extLst>
                </a:gridCol>
              </a:tblGrid>
              <a:tr h="370840">
                <a:tc>
                  <a:txBody>
                    <a:bodyPr/>
                    <a:lstStyle/>
                    <a:p>
                      <a:r>
                        <a:rPr lang="en-US" dirty="0"/>
                        <a:t>0</a:t>
                      </a:r>
                      <a:endParaRPr lang="en-HK" dirty="0"/>
                    </a:p>
                  </a:txBody>
                  <a:tcPr/>
                </a:tc>
                <a:tc>
                  <a:txBody>
                    <a:bodyPr/>
                    <a:lstStyle/>
                    <a:p>
                      <a:r>
                        <a:rPr lang="en-US" dirty="0"/>
                        <a:t>1</a:t>
                      </a:r>
                      <a:endParaRPr lang="en-HK" dirty="0"/>
                    </a:p>
                  </a:txBody>
                  <a:tcPr/>
                </a:tc>
                <a:tc>
                  <a:txBody>
                    <a:bodyPr/>
                    <a:lstStyle/>
                    <a:p>
                      <a:r>
                        <a:rPr lang="en-US" dirty="0"/>
                        <a:t>2</a:t>
                      </a:r>
                      <a:endParaRPr lang="en-HK" dirty="0"/>
                    </a:p>
                  </a:txBody>
                  <a:tcPr/>
                </a:tc>
                <a:tc>
                  <a:txBody>
                    <a:bodyPr/>
                    <a:lstStyle/>
                    <a:p>
                      <a:r>
                        <a:rPr lang="en-US" dirty="0"/>
                        <a:t>3</a:t>
                      </a:r>
                      <a:endParaRPr lang="en-HK" dirty="0"/>
                    </a:p>
                  </a:txBody>
                  <a:tcPr/>
                </a:tc>
                <a:tc>
                  <a:txBody>
                    <a:bodyPr/>
                    <a:lstStyle/>
                    <a:p>
                      <a:r>
                        <a:rPr lang="en-US" dirty="0"/>
                        <a:t>4</a:t>
                      </a:r>
                      <a:endParaRPr lang="en-HK" dirty="0"/>
                    </a:p>
                  </a:txBody>
                  <a:tcPr/>
                </a:tc>
                <a:tc>
                  <a:txBody>
                    <a:bodyPr/>
                    <a:lstStyle/>
                    <a:p>
                      <a:r>
                        <a:rPr lang="en-US" dirty="0"/>
                        <a:t>5</a:t>
                      </a:r>
                      <a:endParaRPr lang="en-HK" dirty="0"/>
                    </a:p>
                  </a:txBody>
                  <a:tcPr/>
                </a:tc>
                <a:tc>
                  <a:txBody>
                    <a:bodyPr/>
                    <a:lstStyle/>
                    <a:p>
                      <a:r>
                        <a:rPr lang="en-US" dirty="0"/>
                        <a:t>6</a:t>
                      </a:r>
                      <a:endParaRPr lang="en-HK" dirty="0"/>
                    </a:p>
                  </a:txBody>
                  <a:tcPr/>
                </a:tc>
                <a:tc>
                  <a:txBody>
                    <a:bodyPr/>
                    <a:lstStyle/>
                    <a:p>
                      <a:r>
                        <a:rPr lang="en-US" dirty="0"/>
                        <a:t>7</a:t>
                      </a:r>
                      <a:endParaRPr lang="en-HK" dirty="0"/>
                    </a:p>
                  </a:txBody>
                  <a:tcPr/>
                </a:tc>
                <a:tc>
                  <a:txBody>
                    <a:bodyPr/>
                    <a:lstStyle/>
                    <a:p>
                      <a:r>
                        <a:rPr lang="en-US" dirty="0"/>
                        <a:t>8</a:t>
                      </a:r>
                      <a:endParaRPr lang="en-HK" dirty="0"/>
                    </a:p>
                  </a:txBody>
                  <a:tcPr/>
                </a:tc>
                <a:extLst>
                  <a:ext uri="{0D108BD9-81ED-4DB2-BD59-A6C34878D82A}">
                    <a16:rowId xmlns:a16="http://schemas.microsoft.com/office/drawing/2014/main" val="1581132986"/>
                  </a:ext>
                </a:extLst>
              </a:tr>
            </a:tbl>
          </a:graphicData>
        </a:graphic>
      </p:graphicFrame>
      <p:sp>
        <p:nvSpPr>
          <p:cNvPr id="10" name="Arrow: Right 9">
            <a:extLst>
              <a:ext uri="{FF2B5EF4-FFF2-40B4-BE49-F238E27FC236}">
                <a16:creationId xmlns:a16="http://schemas.microsoft.com/office/drawing/2014/main" id="{245AF29C-F7DA-140C-DB22-6746B7A6E401}"/>
              </a:ext>
            </a:extLst>
          </p:cNvPr>
          <p:cNvSpPr/>
          <p:nvPr/>
        </p:nvSpPr>
        <p:spPr>
          <a:xfrm>
            <a:off x="5641676" y="2931019"/>
            <a:ext cx="978408" cy="4846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13" name="Straight Arrow Connector 12">
            <a:extLst>
              <a:ext uri="{FF2B5EF4-FFF2-40B4-BE49-F238E27FC236}">
                <a16:creationId xmlns:a16="http://schemas.microsoft.com/office/drawing/2014/main" id="{9A7283A7-7ACF-9CA8-7E32-77094D637779}"/>
              </a:ext>
            </a:extLst>
          </p:cNvPr>
          <p:cNvCxnSpPr/>
          <p:nvPr/>
        </p:nvCxnSpPr>
        <p:spPr>
          <a:xfrm flipV="1">
            <a:off x="2631057" y="2798537"/>
            <a:ext cx="0" cy="49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3542E7-A899-44ED-3CE3-66EB41E8B4D5}"/>
              </a:ext>
            </a:extLst>
          </p:cNvPr>
          <p:cNvCxnSpPr/>
          <p:nvPr/>
        </p:nvCxnSpPr>
        <p:spPr>
          <a:xfrm flipV="1">
            <a:off x="9736348" y="2798536"/>
            <a:ext cx="0" cy="49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E715C1-2F9D-9A31-1579-FD73D5401A63}"/>
              </a:ext>
            </a:extLst>
          </p:cNvPr>
          <p:cNvSpPr txBox="1"/>
          <p:nvPr/>
        </p:nvSpPr>
        <p:spPr>
          <a:xfrm>
            <a:off x="1695411" y="3228119"/>
            <a:ext cx="2077556" cy="369332"/>
          </a:xfrm>
          <a:prstGeom prst="rect">
            <a:avLst/>
          </a:prstGeom>
          <a:noFill/>
        </p:spPr>
        <p:txBody>
          <a:bodyPr wrap="none" rtlCol="0">
            <a:spAutoFit/>
          </a:bodyPr>
          <a:lstStyle/>
          <a:p>
            <a:r>
              <a:rPr lang="en-US" dirty="0"/>
              <a:t>default first position</a:t>
            </a:r>
            <a:endParaRPr lang="en-HK" dirty="0"/>
          </a:p>
        </p:txBody>
      </p:sp>
      <p:sp>
        <p:nvSpPr>
          <p:cNvPr id="16" name="TextBox 15">
            <a:extLst>
              <a:ext uri="{FF2B5EF4-FFF2-40B4-BE49-F238E27FC236}">
                <a16:creationId xmlns:a16="http://schemas.microsoft.com/office/drawing/2014/main" id="{E2076AEF-8019-D409-1004-DEB9752BF9B5}"/>
              </a:ext>
            </a:extLst>
          </p:cNvPr>
          <p:cNvSpPr txBox="1"/>
          <p:nvPr/>
        </p:nvSpPr>
        <p:spPr>
          <a:xfrm>
            <a:off x="8846831" y="3325414"/>
            <a:ext cx="2041456" cy="369332"/>
          </a:xfrm>
          <a:prstGeom prst="rect">
            <a:avLst/>
          </a:prstGeom>
          <a:noFill/>
        </p:spPr>
        <p:txBody>
          <a:bodyPr wrap="none" rtlCol="0">
            <a:spAutoFit/>
          </a:bodyPr>
          <a:lstStyle/>
          <a:p>
            <a:r>
              <a:rPr lang="en-US" dirty="0"/>
              <a:t>default last position</a:t>
            </a:r>
            <a:endParaRPr lang="en-HK" dirty="0"/>
          </a:p>
        </p:txBody>
      </p:sp>
      <p:graphicFrame>
        <p:nvGraphicFramePr>
          <p:cNvPr id="6" name="Table 5">
            <a:extLst>
              <a:ext uri="{FF2B5EF4-FFF2-40B4-BE49-F238E27FC236}">
                <a16:creationId xmlns:a16="http://schemas.microsoft.com/office/drawing/2014/main" id="{FADB69A1-9EA4-4A7F-B6F2-EECB6E1D5233}"/>
              </a:ext>
            </a:extLst>
          </p:cNvPr>
          <p:cNvGraphicFramePr>
            <a:graphicFrameLocks noGrp="1"/>
          </p:cNvGraphicFramePr>
          <p:nvPr>
            <p:extLst>
              <p:ext uri="{D42A27DB-BD31-4B8C-83A1-F6EECF244321}">
                <p14:modId xmlns:p14="http://schemas.microsoft.com/office/powerpoint/2010/main" val="1555552891"/>
              </p:ext>
            </p:extLst>
          </p:nvPr>
        </p:nvGraphicFramePr>
        <p:xfrm>
          <a:off x="2144144" y="4805507"/>
          <a:ext cx="8127999" cy="3708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73143271"/>
                    </a:ext>
                  </a:extLst>
                </a:gridCol>
                <a:gridCol w="903111">
                  <a:extLst>
                    <a:ext uri="{9D8B030D-6E8A-4147-A177-3AD203B41FA5}">
                      <a16:colId xmlns:a16="http://schemas.microsoft.com/office/drawing/2014/main" val="503793230"/>
                    </a:ext>
                  </a:extLst>
                </a:gridCol>
                <a:gridCol w="903111">
                  <a:extLst>
                    <a:ext uri="{9D8B030D-6E8A-4147-A177-3AD203B41FA5}">
                      <a16:colId xmlns:a16="http://schemas.microsoft.com/office/drawing/2014/main" val="52153052"/>
                    </a:ext>
                  </a:extLst>
                </a:gridCol>
                <a:gridCol w="903111">
                  <a:extLst>
                    <a:ext uri="{9D8B030D-6E8A-4147-A177-3AD203B41FA5}">
                      <a16:colId xmlns:a16="http://schemas.microsoft.com/office/drawing/2014/main" val="2716510874"/>
                    </a:ext>
                  </a:extLst>
                </a:gridCol>
                <a:gridCol w="903111">
                  <a:extLst>
                    <a:ext uri="{9D8B030D-6E8A-4147-A177-3AD203B41FA5}">
                      <a16:colId xmlns:a16="http://schemas.microsoft.com/office/drawing/2014/main" val="3871693530"/>
                    </a:ext>
                  </a:extLst>
                </a:gridCol>
                <a:gridCol w="903111">
                  <a:extLst>
                    <a:ext uri="{9D8B030D-6E8A-4147-A177-3AD203B41FA5}">
                      <a16:colId xmlns:a16="http://schemas.microsoft.com/office/drawing/2014/main" val="1574788984"/>
                    </a:ext>
                  </a:extLst>
                </a:gridCol>
                <a:gridCol w="903111">
                  <a:extLst>
                    <a:ext uri="{9D8B030D-6E8A-4147-A177-3AD203B41FA5}">
                      <a16:colId xmlns:a16="http://schemas.microsoft.com/office/drawing/2014/main" val="333035097"/>
                    </a:ext>
                  </a:extLst>
                </a:gridCol>
                <a:gridCol w="903111">
                  <a:extLst>
                    <a:ext uri="{9D8B030D-6E8A-4147-A177-3AD203B41FA5}">
                      <a16:colId xmlns:a16="http://schemas.microsoft.com/office/drawing/2014/main" val="851962931"/>
                    </a:ext>
                  </a:extLst>
                </a:gridCol>
                <a:gridCol w="903111">
                  <a:extLst>
                    <a:ext uri="{9D8B030D-6E8A-4147-A177-3AD203B41FA5}">
                      <a16:colId xmlns:a16="http://schemas.microsoft.com/office/drawing/2014/main" val="3779616308"/>
                    </a:ext>
                  </a:extLst>
                </a:gridCol>
              </a:tblGrid>
              <a:tr h="370840">
                <a:tc>
                  <a:txBody>
                    <a:bodyPr/>
                    <a:lstStyle/>
                    <a:p>
                      <a:r>
                        <a:rPr lang="en-US" dirty="0"/>
                        <a:t>-9</a:t>
                      </a:r>
                      <a:endParaRPr lang="en-HK" dirty="0"/>
                    </a:p>
                  </a:txBody>
                  <a:tcPr/>
                </a:tc>
                <a:tc>
                  <a:txBody>
                    <a:bodyPr/>
                    <a:lstStyle/>
                    <a:p>
                      <a:r>
                        <a:rPr lang="en-US" dirty="0"/>
                        <a:t>-8</a:t>
                      </a:r>
                      <a:endParaRPr lang="en-HK" dirty="0"/>
                    </a:p>
                  </a:txBody>
                  <a:tcPr/>
                </a:tc>
                <a:tc>
                  <a:txBody>
                    <a:bodyPr/>
                    <a:lstStyle/>
                    <a:p>
                      <a:r>
                        <a:rPr lang="en-US" dirty="0"/>
                        <a:t>-7</a:t>
                      </a:r>
                      <a:endParaRPr lang="en-HK" dirty="0"/>
                    </a:p>
                  </a:txBody>
                  <a:tcPr/>
                </a:tc>
                <a:tc>
                  <a:txBody>
                    <a:bodyPr/>
                    <a:lstStyle/>
                    <a:p>
                      <a:r>
                        <a:rPr lang="en-US" dirty="0"/>
                        <a:t>-6</a:t>
                      </a:r>
                      <a:endParaRPr lang="en-HK" dirty="0"/>
                    </a:p>
                  </a:txBody>
                  <a:tcPr/>
                </a:tc>
                <a:tc>
                  <a:txBody>
                    <a:bodyPr/>
                    <a:lstStyle/>
                    <a:p>
                      <a:r>
                        <a:rPr lang="en-US" dirty="0"/>
                        <a:t>-5</a:t>
                      </a:r>
                      <a:endParaRPr lang="en-HK" dirty="0"/>
                    </a:p>
                  </a:txBody>
                  <a:tcPr/>
                </a:tc>
                <a:tc>
                  <a:txBody>
                    <a:bodyPr/>
                    <a:lstStyle/>
                    <a:p>
                      <a:r>
                        <a:rPr lang="en-US" dirty="0"/>
                        <a:t>-4</a:t>
                      </a:r>
                      <a:endParaRPr lang="en-HK" dirty="0"/>
                    </a:p>
                  </a:txBody>
                  <a:tcPr/>
                </a:tc>
                <a:tc>
                  <a:txBody>
                    <a:bodyPr/>
                    <a:lstStyle/>
                    <a:p>
                      <a:r>
                        <a:rPr lang="en-US" dirty="0"/>
                        <a:t>-3</a:t>
                      </a:r>
                      <a:endParaRPr lang="en-HK" dirty="0"/>
                    </a:p>
                  </a:txBody>
                  <a:tcPr/>
                </a:tc>
                <a:tc>
                  <a:txBody>
                    <a:bodyPr/>
                    <a:lstStyle/>
                    <a:p>
                      <a:r>
                        <a:rPr lang="en-US" dirty="0"/>
                        <a:t>-2</a:t>
                      </a:r>
                      <a:endParaRPr lang="en-HK" dirty="0"/>
                    </a:p>
                  </a:txBody>
                  <a:tcPr/>
                </a:tc>
                <a:tc>
                  <a:txBody>
                    <a:bodyPr/>
                    <a:lstStyle/>
                    <a:p>
                      <a:r>
                        <a:rPr lang="en-US" dirty="0"/>
                        <a:t>-1</a:t>
                      </a:r>
                      <a:endParaRPr lang="en-HK" dirty="0"/>
                    </a:p>
                  </a:txBody>
                  <a:tcPr/>
                </a:tc>
                <a:extLst>
                  <a:ext uri="{0D108BD9-81ED-4DB2-BD59-A6C34878D82A}">
                    <a16:rowId xmlns:a16="http://schemas.microsoft.com/office/drawing/2014/main" val="1581132986"/>
                  </a:ext>
                </a:extLst>
              </a:tr>
            </a:tbl>
          </a:graphicData>
        </a:graphic>
      </p:graphicFrame>
      <p:sp>
        <p:nvSpPr>
          <p:cNvPr id="7" name="Arrow: Right 6">
            <a:extLst>
              <a:ext uri="{FF2B5EF4-FFF2-40B4-BE49-F238E27FC236}">
                <a16:creationId xmlns:a16="http://schemas.microsoft.com/office/drawing/2014/main" id="{8C57DF89-21DE-C8E9-D9A5-8C3AFA505F69}"/>
              </a:ext>
            </a:extLst>
          </p:cNvPr>
          <p:cNvSpPr/>
          <p:nvPr/>
        </p:nvSpPr>
        <p:spPr>
          <a:xfrm rot="10800000">
            <a:off x="5641676" y="5308829"/>
            <a:ext cx="978408" cy="4846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9" name="Straight Arrow Connector 8">
            <a:extLst>
              <a:ext uri="{FF2B5EF4-FFF2-40B4-BE49-F238E27FC236}">
                <a16:creationId xmlns:a16="http://schemas.microsoft.com/office/drawing/2014/main" id="{5813DDEF-5449-4975-23D7-87C29FCAE4D7}"/>
              </a:ext>
            </a:extLst>
          </p:cNvPr>
          <p:cNvCxnSpPr/>
          <p:nvPr/>
        </p:nvCxnSpPr>
        <p:spPr>
          <a:xfrm flipV="1">
            <a:off x="2631057" y="5176347"/>
            <a:ext cx="0" cy="49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B2B6D1-93CF-E490-22F2-608CEAABE815}"/>
              </a:ext>
            </a:extLst>
          </p:cNvPr>
          <p:cNvCxnSpPr/>
          <p:nvPr/>
        </p:nvCxnSpPr>
        <p:spPr>
          <a:xfrm flipV="1">
            <a:off x="9736348" y="5176346"/>
            <a:ext cx="0" cy="49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ED952E-C537-84C3-2D9B-2BB9759AFEF2}"/>
              </a:ext>
            </a:extLst>
          </p:cNvPr>
          <p:cNvSpPr txBox="1"/>
          <p:nvPr/>
        </p:nvSpPr>
        <p:spPr>
          <a:xfrm>
            <a:off x="1695411" y="5605929"/>
            <a:ext cx="2041456" cy="369332"/>
          </a:xfrm>
          <a:prstGeom prst="rect">
            <a:avLst/>
          </a:prstGeom>
          <a:noFill/>
        </p:spPr>
        <p:txBody>
          <a:bodyPr wrap="none" rtlCol="0">
            <a:spAutoFit/>
          </a:bodyPr>
          <a:lstStyle/>
          <a:p>
            <a:r>
              <a:rPr lang="en-US" dirty="0"/>
              <a:t>default last position</a:t>
            </a:r>
            <a:endParaRPr lang="en-HK" dirty="0"/>
          </a:p>
        </p:txBody>
      </p:sp>
      <p:sp>
        <p:nvSpPr>
          <p:cNvPr id="17" name="TextBox 16">
            <a:extLst>
              <a:ext uri="{FF2B5EF4-FFF2-40B4-BE49-F238E27FC236}">
                <a16:creationId xmlns:a16="http://schemas.microsoft.com/office/drawing/2014/main" id="{F929A008-7158-DEF8-5C6F-97006788EC01}"/>
              </a:ext>
            </a:extLst>
          </p:cNvPr>
          <p:cNvSpPr txBox="1"/>
          <p:nvPr/>
        </p:nvSpPr>
        <p:spPr>
          <a:xfrm>
            <a:off x="8741397" y="5692094"/>
            <a:ext cx="2077556" cy="369332"/>
          </a:xfrm>
          <a:prstGeom prst="rect">
            <a:avLst/>
          </a:prstGeom>
          <a:noFill/>
        </p:spPr>
        <p:txBody>
          <a:bodyPr wrap="none" rtlCol="0">
            <a:spAutoFit/>
          </a:bodyPr>
          <a:lstStyle/>
          <a:p>
            <a:r>
              <a:rPr lang="en-US" dirty="0"/>
              <a:t>default first position</a:t>
            </a:r>
            <a:endParaRPr lang="en-HK" dirty="0"/>
          </a:p>
        </p:txBody>
      </p:sp>
      <p:sp>
        <p:nvSpPr>
          <p:cNvPr id="18" name="TextBox 17">
            <a:extLst>
              <a:ext uri="{FF2B5EF4-FFF2-40B4-BE49-F238E27FC236}">
                <a16:creationId xmlns:a16="http://schemas.microsoft.com/office/drawing/2014/main" id="{C3E30051-62F3-2F7D-41AE-8225FCB425D5}"/>
              </a:ext>
            </a:extLst>
          </p:cNvPr>
          <p:cNvSpPr txBox="1"/>
          <p:nvPr/>
        </p:nvSpPr>
        <p:spPr>
          <a:xfrm>
            <a:off x="4968815" y="3715119"/>
            <a:ext cx="1786066" cy="369332"/>
          </a:xfrm>
          <a:prstGeom prst="rect">
            <a:avLst/>
          </a:prstGeom>
          <a:solidFill>
            <a:srgbClr val="FFFFCC"/>
          </a:solidFill>
        </p:spPr>
        <p:txBody>
          <a:bodyPr wrap="none" rtlCol="0">
            <a:spAutoFit/>
          </a:bodyPr>
          <a:lstStyle/>
          <a:p>
            <a:r>
              <a:rPr lang="en-US" dirty="0"/>
              <a:t>a[0:9:1] = a[ : : 1]</a:t>
            </a:r>
            <a:endParaRPr lang="en-HK" dirty="0"/>
          </a:p>
        </p:txBody>
      </p:sp>
      <p:cxnSp>
        <p:nvCxnSpPr>
          <p:cNvPr id="20" name="Connector: Elbow 19">
            <a:extLst>
              <a:ext uri="{FF2B5EF4-FFF2-40B4-BE49-F238E27FC236}">
                <a16:creationId xmlns:a16="http://schemas.microsoft.com/office/drawing/2014/main" id="{F61BD326-BE35-7BA0-CF4E-91C43385C5BE}"/>
              </a:ext>
            </a:extLst>
          </p:cNvPr>
          <p:cNvCxnSpPr/>
          <p:nvPr/>
        </p:nvCxnSpPr>
        <p:spPr>
          <a:xfrm rot="10800000">
            <a:off x="5512279" y="4084452"/>
            <a:ext cx="2786332" cy="323647"/>
          </a:xfrm>
          <a:prstGeom prst="bentConnector3">
            <a:avLst>
              <a:gd name="adj1" fmla="val 100155"/>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678964E-5ECB-61A4-CB1D-3AE9CD263873}"/>
              </a:ext>
            </a:extLst>
          </p:cNvPr>
          <p:cNvSpPr txBox="1"/>
          <p:nvPr/>
        </p:nvSpPr>
        <p:spPr>
          <a:xfrm>
            <a:off x="8331199" y="4210493"/>
            <a:ext cx="2379690" cy="369332"/>
          </a:xfrm>
          <a:prstGeom prst="rect">
            <a:avLst/>
          </a:prstGeom>
          <a:noFill/>
        </p:spPr>
        <p:txBody>
          <a:bodyPr wrap="none" rtlCol="0">
            <a:spAutoFit/>
          </a:bodyPr>
          <a:lstStyle/>
          <a:p>
            <a:r>
              <a:rPr lang="en-US" dirty="0"/>
              <a:t>default last position + 1</a:t>
            </a:r>
            <a:endParaRPr lang="en-HK" dirty="0"/>
          </a:p>
        </p:txBody>
      </p:sp>
      <p:sp>
        <p:nvSpPr>
          <p:cNvPr id="23" name="TextBox 22">
            <a:extLst>
              <a:ext uri="{FF2B5EF4-FFF2-40B4-BE49-F238E27FC236}">
                <a16:creationId xmlns:a16="http://schemas.microsoft.com/office/drawing/2014/main" id="{50D09D44-44C7-8767-BA70-DD6B49972BC8}"/>
              </a:ext>
            </a:extLst>
          </p:cNvPr>
          <p:cNvSpPr txBox="1"/>
          <p:nvPr/>
        </p:nvSpPr>
        <p:spPr>
          <a:xfrm>
            <a:off x="5077544" y="5801339"/>
            <a:ext cx="2185214" cy="369332"/>
          </a:xfrm>
          <a:prstGeom prst="rect">
            <a:avLst/>
          </a:prstGeom>
          <a:solidFill>
            <a:srgbClr val="FFFFCC"/>
          </a:solidFill>
        </p:spPr>
        <p:txBody>
          <a:bodyPr wrap="none" rtlCol="0">
            <a:spAutoFit/>
          </a:bodyPr>
          <a:lstStyle/>
          <a:p>
            <a:r>
              <a:rPr lang="en-US" dirty="0"/>
              <a:t>a[-1:-10:-1] = a[ : : -1]</a:t>
            </a:r>
            <a:endParaRPr lang="en-HK" dirty="0"/>
          </a:p>
        </p:txBody>
      </p:sp>
      <p:sp>
        <p:nvSpPr>
          <p:cNvPr id="24" name="TextBox 23">
            <a:extLst>
              <a:ext uri="{FF2B5EF4-FFF2-40B4-BE49-F238E27FC236}">
                <a16:creationId xmlns:a16="http://schemas.microsoft.com/office/drawing/2014/main" id="{E982CD14-7BEC-5E9F-9338-70E79E7EC7B0}"/>
              </a:ext>
            </a:extLst>
          </p:cNvPr>
          <p:cNvSpPr txBox="1"/>
          <p:nvPr/>
        </p:nvSpPr>
        <p:spPr>
          <a:xfrm>
            <a:off x="1100197" y="6256867"/>
            <a:ext cx="3759619" cy="369332"/>
          </a:xfrm>
          <a:prstGeom prst="rect">
            <a:avLst/>
          </a:prstGeom>
          <a:noFill/>
        </p:spPr>
        <p:txBody>
          <a:bodyPr wrap="none" rtlCol="0">
            <a:spAutoFit/>
          </a:bodyPr>
          <a:lstStyle/>
          <a:p>
            <a:r>
              <a:rPr lang="en-US" dirty="0"/>
              <a:t>ending index = default last position - 1</a:t>
            </a:r>
            <a:endParaRPr lang="en-HK" dirty="0"/>
          </a:p>
        </p:txBody>
      </p:sp>
      <p:cxnSp>
        <p:nvCxnSpPr>
          <p:cNvPr id="26" name="Connector: Elbow 25">
            <a:extLst>
              <a:ext uri="{FF2B5EF4-FFF2-40B4-BE49-F238E27FC236}">
                <a16:creationId xmlns:a16="http://schemas.microsoft.com/office/drawing/2014/main" id="{F7C385B4-FE2A-B041-B401-A18EA0634E18}"/>
              </a:ext>
            </a:extLst>
          </p:cNvPr>
          <p:cNvCxnSpPr>
            <a:cxnSpLocks/>
            <a:stCxn id="24" idx="3"/>
          </p:cNvCxnSpPr>
          <p:nvPr/>
        </p:nvCxnSpPr>
        <p:spPr>
          <a:xfrm flipV="1">
            <a:off x="4859816" y="6256867"/>
            <a:ext cx="908467" cy="184666"/>
          </a:xfrm>
          <a:prstGeom prst="bentConnector3">
            <a:avLst>
              <a:gd name="adj1" fmla="val 999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99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Indexing and slicing an </a:t>
            </a:r>
            <a:r>
              <a:rPr lang="en-HK" dirty="0" err="1"/>
              <a:t>ndarray</a:t>
            </a:r>
            <a:endParaRPr lang="en-US" dirty="0"/>
          </a:p>
        </p:txBody>
      </p:sp>
      <p:sp>
        <p:nvSpPr>
          <p:cNvPr id="3" name="Content Placeholder 2"/>
          <p:cNvSpPr>
            <a:spLocks noGrp="1"/>
          </p:cNvSpPr>
          <p:nvPr>
            <p:ph idx="1"/>
          </p:nvPr>
        </p:nvSpPr>
        <p:spPr>
          <a:xfrm>
            <a:off x="777814" y="1429279"/>
            <a:ext cx="8400691" cy="5063595"/>
          </a:xfrm>
        </p:spPr>
        <p:txBody>
          <a:bodyPr>
            <a:normAutofit fontScale="92500" lnSpcReduction="10000"/>
          </a:bodyPr>
          <a:lstStyle/>
          <a:p>
            <a:endParaRPr lang="en-HK" dirty="0"/>
          </a:p>
          <a:p>
            <a:endParaRPr lang="en-HK" dirty="0"/>
          </a:p>
          <a:p>
            <a:endParaRPr lang="en-HK" dirty="0"/>
          </a:p>
          <a:p>
            <a:pPr marL="0" indent="0">
              <a:buNone/>
            </a:pPr>
            <a:r>
              <a:rPr lang="en-HK" dirty="0"/>
              <a:t>Basic steps for determining a slice:</a:t>
            </a:r>
          </a:p>
          <a:p>
            <a:r>
              <a:rPr lang="en-HK" dirty="0"/>
              <a:t>determine the value of step</a:t>
            </a:r>
          </a:p>
          <a:p>
            <a:r>
              <a:rPr lang="en-HK" dirty="0"/>
              <a:t>If step &gt; 0</a:t>
            </a:r>
          </a:p>
          <a:p>
            <a:pPr lvl="1"/>
            <a:r>
              <a:rPr lang="en-HK" dirty="0"/>
              <a:t>fill in, if missing, the default start and stop index.</a:t>
            </a:r>
          </a:p>
          <a:p>
            <a:pPr lvl="1"/>
            <a:r>
              <a:rPr lang="en-HK" dirty="0"/>
              <a:t>convert all negative index to the equivalent positive index</a:t>
            </a:r>
          </a:p>
          <a:p>
            <a:r>
              <a:rPr lang="en-HK" dirty="0"/>
              <a:t>If step &lt; 0</a:t>
            </a:r>
          </a:p>
          <a:p>
            <a:pPr lvl="1"/>
            <a:r>
              <a:rPr lang="en-HK" dirty="0"/>
              <a:t>fill in, if missing, the default start and stop index.</a:t>
            </a:r>
          </a:p>
          <a:p>
            <a:pPr lvl="1"/>
            <a:r>
              <a:rPr lang="en-HK" dirty="0"/>
              <a:t>convert all positive index to the equivalent negative index</a:t>
            </a:r>
          </a:p>
          <a:p>
            <a:r>
              <a:rPr lang="en-HK" dirty="0"/>
              <a:t>Determine the slice</a:t>
            </a:r>
          </a:p>
          <a:p>
            <a:pPr lvl="1"/>
            <a:endParaRPr lang="en-HK" dirty="0"/>
          </a:p>
          <a:p>
            <a:pPr lvl="1"/>
            <a:endParaRPr lang="en-HK" dirty="0"/>
          </a:p>
          <a:p>
            <a:pPr lvl="1"/>
            <a:endParaRPr lang="en-HK" i="1" dirty="0"/>
          </a:p>
          <a:p>
            <a:pPr lvl="1"/>
            <a:endParaRPr lang="en-HK" i="1" dirty="0"/>
          </a:p>
          <a:p>
            <a:pPr lvl="1"/>
            <a:endParaRPr lang="en-HK" i="1" dirty="0"/>
          </a:p>
          <a:p>
            <a:pPr marL="457200" lvl="1" indent="0">
              <a:buNone/>
            </a:pPr>
            <a:endParaRPr lang="en-HK" i="1" dirty="0"/>
          </a:p>
        </p:txBody>
      </p:sp>
      <p:graphicFrame>
        <p:nvGraphicFramePr>
          <p:cNvPr id="5" name="Table 5">
            <a:extLst>
              <a:ext uri="{FF2B5EF4-FFF2-40B4-BE49-F238E27FC236}">
                <a16:creationId xmlns:a16="http://schemas.microsoft.com/office/drawing/2014/main" id="{505E199E-C95F-C84B-5F27-AEA6D5CEBF05}"/>
              </a:ext>
            </a:extLst>
          </p:cNvPr>
          <p:cNvGraphicFramePr>
            <a:graphicFrameLocks noGrp="1"/>
          </p:cNvGraphicFramePr>
          <p:nvPr>
            <p:extLst>
              <p:ext uri="{D42A27DB-BD31-4B8C-83A1-F6EECF244321}">
                <p14:modId xmlns:p14="http://schemas.microsoft.com/office/powerpoint/2010/main" val="1838960351"/>
              </p:ext>
            </p:extLst>
          </p:nvPr>
        </p:nvGraphicFramePr>
        <p:xfrm>
          <a:off x="1536972" y="1577737"/>
          <a:ext cx="8127999" cy="11074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990014222"/>
                    </a:ext>
                  </a:extLst>
                </a:gridCol>
                <a:gridCol w="903111">
                  <a:extLst>
                    <a:ext uri="{9D8B030D-6E8A-4147-A177-3AD203B41FA5}">
                      <a16:colId xmlns:a16="http://schemas.microsoft.com/office/drawing/2014/main" val="164167087"/>
                    </a:ext>
                  </a:extLst>
                </a:gridCol>
                <a:gridCol w="903111">
                  <a:extLst>
                    <a:ext uri="{9D8B030D-6E8A-4147-A177-3AD203B41FA5}">
                      <a16:colId xmlns:a16="http://schemas.microsoft.com/office/drawing/2014/main" val="1717991804"/>
                    </a:ext>
                  </a:extLst>
                </a:gridCol>
                <a:gridCol w="903111">
                  <a:extLst>
                    <a:ext uri="{9D8B030D-6E8A-4147-A177-3AD203B41FA5}">
                      <a16:colId xmlns:a16="http://schemas.microsoft.com/office/drawing/2014/main" val="1115906633"/>
                    </a:ext>
                  </a:extLst>
                </a:gridCol>
                <a:gridCol w="903111">
                  <a:extLst>
                    <a:ext uri="{9D8B030D-6E8A-4147-A177-3AD203B41FA5}">
                      <a16:colId xmlns:a16="http://schemas.microsoft.com/office/drawing/2014/main" val="2611934455"/>
                    </a:ext>
                  </a:extLst>
                </a:gridCol>
                <a:gridCol w="903111">
                  <a:extLst>
                    <a:ext uri="{9D8B030D-6E8A-4147-A177-3AD203B41FA5}">
                      <a16:colId xmlns:a16="http://schemas.microsoft.com/office/drawing/2014/main" val="1166947879"/>
                    </a:ext>
                  </a:extLst>
                </a:gridCol>
                <a:gridCol w="903111">
                  <a:extLst>
                    <a:ext uri="{9D8B030D-6E8A-4147-A177-3AD203B41FA5}">
                      <a16:colId xmlns:a16="http://schemas.microsoft.com/office/drawing/2014/main" val="4231940333"/>
                    </a:ext>
                  </a:extLst>
                </a:gridCol>
                <a:gridCol w="903111">
                  <a:extLst>
                    <a:ext uri="{9D8B030D-6E8A-4147-A177-3AD203B41FA5}">
                      <a16:colId xmlns:a16="http://schemas.microsoft.com/office/drawing/2014/main" val="1470448403"/>
                    </a:ext>
                  </a:extLst>
                </a:gridCol>
                <a:gridCol w="903111">
                  <a:extLst>
                    <a:ext uri="{9D8B030D-6E8A-4147-A177-3AD203B41FA5}">
                      <a16:colId xmlns:a16="http://schemas.microsoft.com/office/drawing/2014/main" val="3319049187"/>
                    </a:ext>
                  </a:extLst>
                </a:gridCol>
              </a:tblGrid>
              <a:tr h="281210">
                <a:tc>
                  <a:txBody>
                    <a:bodyPr/>
                    <a:lstStyle/>
                    <a:p>
                      <a:r>
                        <a:rPr lang="en-HK" dirty="0"/>
                        <a:t>1.1</a:t>
                      </a:r>
                    </a:p>
                  </a:txBody>
                  <a:tcPr/>
                </a:tc>
                <a:tc>
                  <a:txBody>
                    <a:bodyPr/>
                    <a:lstStyle/>
                    <a:p>
                      <a:r>
                        <a:rPr lang="en-HK" dirty="0"/>
                        <a:t>2.2</a:t>
                      </a:r>
                    </a:p>
                  </a:txBody>
                  <a:tcPr/>
                </a:tc>
                <a:tc>
                  <a:txBody>
                    <a:bodyPr/>
                    <a:lstStyle/>
                    <a:p>
                      <a:r>
                        <a:rPr lang="en-HK" dirty="0"/>
                        <a:t>3.3</a:t>
                      </a:r>
                    </a:p>
                  </a:txBody>
                  <a:tcPr/>
                </a:tc>
                <a:tc>
                  <a:txBody>
                    <a:bodyPr/>
                    <a:lstStyle/>
                    <a:p>
                      <a:r>
                        <a:rPr lang="en-HK" dirty="0"/>
                        <a:t>4.4</a:t>
                      </a:r>
                    </a:p>
                  </a:txBody>
                  <a:tcPr/>
                </a:tc>
                <a:tc>
                  <a:txBody>
                    <a:bodyPr/>
                    <a:lstStyle/>
                    <a:p>
                      <a:r>
                        <a:rPr lang="en-HK" dirty="0"/>
                        <a:t>5.5</a:t>
                      </a:r>
                    </a:p>
                  </a:txBody>
                  <a:tcPr/>
                </a:tc>
                <a:tc>
                  <a:txBody>
                    <a:bodyPr/>
                    <a:lstStyle/>
                    <a:p>
                      <a:r>
                        <a:rPr lang="en-HK" dirty="0"/>
                        <a:t>6.6</a:t>
                      </a:r>
                    </a:p>
                  </a:txBody>
                  <a:tcPr/>
                </a:tc>
                <a:tc>
                  <a:txBody>
                    <a:bodyPr/>
                    <a:lstStyle/>
                    <a:p>
                      <a:r>
                        <a:rPr lang="en-HK" dirty="0"/>
                        <a:t>7.7</a:t>
                      </a:r>
                    </a:p>
                  </a:txBody>
                  <a:tcPr/>
                </a:tc>
                <a:tc>
                  <a:txBody>
                    <a:bodyPr/>
                    <a:lstStyle/>
                    <a:p>
                      <a:r>
                        <a:rPr lang="en-HK" dirty="0"/>
                        <a:t>8.8</a:t>
                      </a:r>
                    </a:p>
                  </a:txBody>
                  <a:tcPr/>
                </a:tc>
                <a:tc>
                  <a:txBody>
                    <a:bodyPr/>
                    <a:lstStyle/>
                    <a:p>
                      <a:r>
                        <a:rPr lang="en-HK" dirty="0"/>
                        <a:t>9.9</a:t>
                      </a:r>
                    </a:p>
                  </a:txBody>
                  <a:tcPr/>
                </a:tc>
                <a:extLst>
                  <a:ext uri="{0D108BD9-81ED-4DB2-BD59-A6C34878D82A}">
                    <a16:rowId xmlns:a16="http://schemas.microsoft.com/office/drawing/2014/main" val="1375646122"/>
                  </a:ext>
                </a:extLst>
              </a:tr>
              <a:tr h="370840">
                <a:tc>
                  <a:txBody>
                    <a:bodyPr/>
                    <a:lstStyle/>
                    <a:p>
                      <a:r>
                        <a:rPr lang="en-HK" dirty="0"/>
                        <a:t>0</a:t>
                      </a:r>
                    </a:p>
                  </a:txBody>
                  <a:tcPr/>
                </a:tc>
                <a:tc>
                  <a:txBody>
                    <a:bodyPr/>
                    <a:lstStyle/>
                    <a:p>
                      <a:r>
                        <a:rPr lang="en-HK" dirty="0"/>
                        <a:t>1</a:t>
                      </a:r>
                    </a:p>
                  </a:txBody>
                  <a:tcPr/>
                </a:tc>
                <a:tc>
                  <a:txBody>
                    <a:bodyPr/>
                    <a:lstStyle/>
                    <a:p>
                      <a:r>
                        <a:rPr lang="en-HK" dirty="0"/>
                        <a:t>2</a:t>
                      </a:r>
                    </a:p>
                  </a:txBody>
                  <a:tcPr/>
                </a:tc>
                <a:tc>
                  <a:txBody>
                    <a:bodyPr/>
                    <a:lstStyle/>
                    <a:p>
                      <a:r>
                        <a:rPr lang="en-HK" dirty="0"/>
                        <a:t>3</a:t>
                      </a:r>
                    </a:p>
                  </a:txBody>
                  <a:tcPr/>
                </a:tc>
                <a:tc>
                  <a:txBody>
                    <a:bodyPr/>
                    <a:lstStyle/>
                    <a:p>
                      <a:r>
                        <a:rPr lang="en-HK" dirty="0"/>
                        <a:t>4</a:t>
                      </a:r>
                    </a:p>
                  </a:txBody>
                  <a:tcPr/>
                </a:tc>
                <a:tc>
                  <a:txBody>
                    <a:bodyPr/>
                    <a:lstStyle/>
                    <a:p>
                      <a:r>
                        <a:rPr lang="en-HK" dirty="0"/>
                        <a:t>5</a:t>
                      </a:r>
                    </a:p>
                  </a:txBody>
                  <a:tcPr/>
                </a:tc>
                <a:tc>
                  <a:txBody>
                    <a:bodyPr/>
                    <a:lstStyle/>
                    <a:p>
                      <a:r>
                        <a:rPr lang="en-HK" dirty="0"/>
                        <a:t>6</a:t>
                      </a:r>
                    </a:p>
                  </a:txBody>
                  <a:tcPr/>
                </a:tc>
                <a:tc>
                  <a:txBody>
                    <a:bodyPr/>
                    <a:lstStyle/>
                    <a:p>
                      <a:r>
                        <a:rPr lang="en-HK" dirty="0"/>
                        <a:t>7</a:t>
                      </a:r>
                    </a:p>
                  </a:txBody>
                  <a:tcPr/>
                </a:tc>
                <a:tc>
                  <a:txBody>
                    <a:bodyPr/>
                    <a:lstStyle/>
                    <a:p>
                      <a:r>
                        <a:rPr lang="en-HK" dirty="0"/>
                        <a:t>8</a:t>
                      </a:r>
                    </a:p>
                  </a:txBody>
                  <a:tcPr/>
                </a:tc>
                <a:extLst>
                  <a:ext uri="{0D108BD9-81ED-4DB2-BD59-A6C34878D82A}">
                    <a16:rowId xmlns:a16="http://schemas.microsoft.com/office/drawing/2014/main" val="1819800851"/>
                  </a:ext>
                </a:extLst>
              </a:tr>
              <a:tr h="370840">
                <a:tc>
                  <a:txBody>
                    <a:bodyPr/>
                    <a:lstStyle/>
                    <a:p>
                      <a:r>
                        <a:rPr lang="en-HK" dirty="0"/>
                        <a:t>-9</a:t>
                      </a:r>
                    </a:p>
                  </a:txBody>
                  <a:tcPr/>
                </a:tc>
                <a:tc>
                  <a:txBody>
                    <a:bodyPr/>
                    <a:lstStyle/>
                    <a:p>
                      <a:r>
                        <a:rPr lang="en-HK" dirty="0"/>
                        <a:t>-8</a:t>
                      </a:r>
                    </a:p>
                  </a:txBody>
                  <a:tcPr/>
                </a:tc>
                <a:tc>
                  <a:txBody>
                    <a:bodyPr/>
                    <a:lstStyle/>
                    <a:p>
                      <a:r>
                        <a:rPr lang="en-HK" dirty="0"/>
                        <a:t>-7</a:t>
                      </a:r>
                    </a:p>
                  </a:txBody>
                  <a:tcPr/>
                </a:tc>
                <a:tc>
                  <a:txBody>
                    <a:bodyPr/>
                    <a:lstStyle/>
                    <a:p>
                      <a:r>
                        <a:rPr lang="en-HK" dirty="0"/>
                        <a:t>-6</a:t>
                      </a:r>
                    </a:p>
                  </a:txBody>
                  <a:tcPr/>
                </a:tc>
                <a:tc>
                  <a:txBody>
                    <a:bodyPr/>
                    <a:lstStyle/>
                    <a:p>
                      <a:r>
                        <a:rPr lang="en-HK" dirty="0"/>
                        <a:t>-5</a:t>
                      </a:r>
                    </a:p>
                  </a:txBody>
                  <a:tcPr/>
                </a:tc>
                <a:tc>
                  <a:txBody>
                    <a:bodyPr/>
                    <a:lstStyle/>
                    <a:p>
                      <a:r>
                        <a:rPr lang="en-HK" dirty="0"/>
                        <a:t>-4</a:t>
                      </a:r>
                    </a:p>
                  </a:txBody>
                  <a:tcPr/>
                </a:tc>
                <a:tc>
                  <a:txBody>
                    <a:bodyPr/>
                    <a:lstStyle/>
                    <a:p>
                      <a:r>
                        <a:rPr lang="en-HK" dirty="0"/>
                        <a:t>-3</a:t>
                      </a:r>
                    </a:p>
                  </a:txBody>
                  <a:tcPr/>
                </a:tc>
                <a:tc>
                  <a:txBody>
                    <a:bodyPr/>
                    <a:lstStyle/>
                    <a:p>
                      <a:r>
                        <a:rPr lang="en-HK" dirty="0"/>
                        <a:t>-2</a:t>
                      </a:r>
                    </a:p>
                  </a:txBody>
                  <a:tcPr/>
                </a:tc>
                <a:tc>
                  <a:txBody>
                    <a:bodyPr/>
                    <a:lstStyle/>
                    <a:p>
                      <a:r>
                        <a:rPr lang="en-HK" dirty="0"/>
                        <a:t>-1</a:t>
                      </a:r>
                    </a:p>
                  </a:txBody>
                  <a:tcPr/>
                </a:tc>
                <a:extLst>
                  <a:ext uri="{0D108BD9-81ED-4DB2-BD59-A6C34878D82A}">
                    <a16:rowId xmlns:a16="http://schemas.microsoft.com/office/drawing/2014/main" val="4239337400"/>
                  </a:ext>
                </a:extLst>
              </a:tr>
            </a:tbl>
          </a:graphicData>
        </a:graphic>
      </p:graphicFrame>
      <p:sp>
        <p:nvSpPr>
          <p:cNvPr id="9" name="TextBox 8">
            <a:extLst>
              <a:ext uri="{FF2B5EF4-FFF2-40B4-BE49-F238E27FC236}">
                <a16:creationId xmlns:a16="http://schemas.microsoft.com/office/drawing/2014/main" id="{EE089540-7D4D-D99E-4964-57186F0FEFE3}"/>
              </a:ext>
            </a:extLst>
          </p:cNvPr>
          <p:cNvSpPr txBox="1"/>
          <p:nvPr/>
        </p:nvSpPr>
        <p:spPr>
          <a:xfrm>
            <a:off x="982012" y="2088597"/>
            <a:ext cx="554960" cy="461665"/>
          </a:xfrm>
          <a:prstGeom prst="rect">
            <a:avLst/>
          </a:prstGeom>
          <a:noFill/>
        </p:spPr>
        <p:txBody>
          <a:bodyPr wrap="none" rtlCol="0">
            <a:spAutoFit/>
          </a:bodyPr>
          <a:lstStyle/>
          <a:p>
            <a:r>
              <a:rPr lang="en-HK" sz="2400" dirty="0"/>
              <a:t>a =</a:t>
            </a:r>
          </a:p>
        </p:txBody>
      </p:sp>
      <p:sp>
        <p:nvSpPr>
          <p:cNvPr id="4" name="TextBox 3">
            <a:extLst>
              <a:ext uri="{FF2B5EF4-FFF2-40B4-BE49-F238E27FC236}">
                <a16:creationId xmlns:a16="http://schemas.microsoft.com/office/drawing/2014/main" id="{1ECBD236-E876-2273-A99E-4766E106897B}"/>
              </a:ext>
            </a:extLst>
          </p:cNvPr>
          <p:cNvSpPr txBox="1"/>
          <p:nvPr/>
        </p:nvSpPr>
        <p:spPr>
          <a:xfrm>
            <a:off x="9980379" y="2131457"/>
            <a:ext cx="1794850" cy="3323987"/>
          </a:xfrm>
          <a:prstGeom prst="rect">
            <a:avLst/>
          </a:prstGeom>
          <a:solidFill>
            <a:schemeClr val="accent4">
              <a:lumMod val="20000"/>
              <a:lumOff val="80000"/>
            </a:schemeClr>
          </a:solidFill>
        </p:spPr>
        <p:txBody>
          <a:bodyPr wrap="none" rtlCol="0">
            <a:spAutoFit/>
          </a:bodyPr>
          <a:lstStyle/>
          <a:p>
            <a:r>
              <a:rPr lang="en-HK" sz="3200" dirty="0"/>
              <a:t>Exercises:</a:t>
            </a:r>
          </a:p>
          <a:p>
            <a:r>
              <a:rPr lang="en-HK" sz="3200" dirty="0"/>
              <a:t>a[::-1]</a:t>
            </a:r>
          </a:p>
          <a:p>
            <a:r>
              <a:rPr lang="en-HK" sz="3200" dirty="0"/>
              <a:t>a[1::-1]</a:t>
            </a:r>
          </a:p>
          <a:p>
            <a:r>
              <a:rPr lang="en-HK" sz="3200" dirty="0"/>
              <a:t>a[-3:-1]</a:t>
            </a:r>
          </a:p>
          <a:p>
            <a:r>
              <a:rPr lang="en-HK" sz="3200" dirty="0"/>
              <a:t>a[-2:]</a:t>
            </a:r>
          </a:p>
          <a:p>
            <a:r>
              <a:rPr lang="en-HK" sz="3200" dirty="0"/>
              <a:t>a[:-2]</a:t>
            </a:r>
          </a:p>
          <a:p>
            <a:endParaRPr lang="en-HK" dirty="0"/>
          </a:p>
        </p:txBody>
      </p:sp>
    </p:spTree>
    <p:extLst>
      <p:ext uri="{BB962C8B-B14F-4D97-AF65-F5344CB8AC3E}">
        <p14:creationId xmlns:p14="http://schemas.microsoft.com/office/powerpoint/2010/main" val="3452122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D938-0D59-9108-12CC-F19675349405}"/>
              </a:ext>
            </a:extLst>
          </p:cNvPr>
          <p:cNvSpPr>
            <a:spLocks noGrp="1"/>
          </p:cNvSpPr>
          <p:nvPr>
            <p:ph type="title"/>
          </p:nvPr>
        </p:nvSpPr>
        <p:spPr/>
        <p:txBody>
          <a:bodyPr/>
          <a:lstStyle/>
          <a:p>
            <a:r>
              <a:rPr lang="en-US" dirty="0"/>
              <a:t>The Ellipsis </a:t>
            </a:r>
            <a:endParaRPr lang="en-HK" dirty="0"/>
          </a:p>
        </p:txBody>
      </p:sp>
      <p:pic>
        <p:nvPicPr>
          <p:cNvPr id="9" name="Picture 8">
            <a:extLst>
              <a:ext uri="{FF2B5EF4-FFF2-40B4-BE49-F238E27FC236}">
                <a16:creationId xmlns:a16="http://schemas.microsoft.com/office/drawing/2014/main" id="{62DE6D13-EB0C-D4A0-9FEE-47521B166D3F}"/>
              </a:ext>
            </a:extLst>
          </p:cNvPr>
          <p:cNvPicPr>
            <a:picLocks noChangeAspect="1"/>
          </p:cNvPicPr>
          <p:nvPr/>
        </p:nvPicPr>
        <p:blipFill>
          <a:blip r:embed="rId2"/>
          <a:stretch>
            <a:fillRect/>
          </a:stretch>
        </p:blipFill>
        <p:spPr>
          <a:xfrm>
            <a:off x="773842" y="1585313"/>
            <a:ext cx="4820321" cy="2581052"/>
          </a:xfrm>
          <a:prstGeom prst="rect">
            <a:avLst/>
          </a:prstGeom>
        </p:spPr>
      </p:pic>
      <p:pic>
        <p:nvPicPr>
          <p:cNvPr id="26" name="Picture 25">
            <a:extLst>
              <a:ext uri="{FF2B5EF4-FFF2-40B4-BE49-F238E27FC236}">
                <a16:creationId xmlns:a16="http://schemas.microsoft.com/office/drawing/2014/main" id="{0CB166C6-9EC0-7EB1-9C96-65124522ADAB}"/>
              </a:ext>
            </a:extLst>
          </p:cNvPr>
          <p:cNvPicPr>
            <a:picLocks noChangeAspect="1"/>
          </p:cNvPicPr>
          <p:nvPr/>
        </p:nvPicPr>
        <p:blipFill>
          <a:blip r:embed="rId3"/>
          <a:stretch>
            <a:fillRect/>
          </a:stretch>
        </p:blipFill>
        <p:spPr>
          <a:xfrm>
            <a:off x="5846203" y="1585313"/>
            <a:ext cx="2487344" cy="2814809"/>
          </a:xfrm>
          <a:prstGeom prst="rect">
            <a:avLst/>
          </a:prstGeom>
        </p:spPr>
      </p:pic>
      <p:cxnSp>
        <p:nvCxnSpPr>
          <p:cNvPr id="28" name="Straight Connector 27">
            <a:extLst>
              <a:ext uri="{FF2B5EF4-FFF2-40B4-BE49-F238E27FC236}">
                <a16:creationId xmlns:a16="http://schemas.microsoft.com/office/drawing/2014/main" id="{8A4DC64B-324A-D9D1-358D-135AA62548FA}"/>
              </a:ext>
            </a:extLst>
          </p:cNvPr>
          <p:cNvCxnSpPr/>
          <p:nvPr/>
        </p:nvCxnSpPr>
        <p:spPr>
          <a:xfrm>
            <a:off x="5665155" y="1505666"/>
            <a:ext cx="0" cy="4247147"/>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176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7B345-253C-2A68-354E-4F9284D88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671AD-8DC1-1613-E990-B1EC9613D2A4}"/>
              </a:ext>
            </a:extLst>
          </p:cNvPr>
          <p:cNvSpPr>
            <a:spLocks noGrp="1"/>
          </p:cNvSpPr>
          <p:nvPr>
            <p:ph type="title"/>
          </p:nvPr>
        </p:nvSpPr>
        <p:spPr/>
        <p:txBody>
          <a:bodyPr/>
          <a:lstStyle/>
          <a:p>
            <a:r>
              <a:rPr lang="en-US" dirty="0"/>
              <a:t>The Ellipsis </a:t>
            </a:r>
            <a:endParaRPr lang="en-HK" dirty="0"/>
          </a:p>
        </p:txBody>
      </p:sp>
      <p:pic>
        <p:nvPicPr>
          <p:cNvPr id="9" name="Picture 8">
            <a:extLst>
              <a:ext uri="{FF2B5EF4-FFF2-40B4-BE49-F238E27FC236}">
                <a16:creationId xmlns:a16="http://schemas.microsoft.com/office/drawing/2014/main" id="{519B13E9-3D33-F47D-3464-6DF34C3486C6}"/>
              </a:ext>
            </a:extLst>
          </p:cNvPr>
          <p:cNvPicPr>
            <a:picLocks noChangeAspect="1"/>
          </p:cNvPicPr>
          <p:nvPr/>
        </p:nvPicPr>
        <p:blipFill>
          <a:blip r:embed="rId2"/>
          <a:stretch>
            <a:fillRect/>
          </a:stretch>
        </p:blipFill>
        <p:spPr>
          <a:xfrm>
            <a:off x="773842" y="1585313"/>
            <a:ext cx="4820321" cy="2581052"/>
          </a:xfrm>
          <a:prstGeom prst="rect">
            <a:avLst/>
          </a:prstGeom>
        </p:spPr>
      </p:pic>
      <p:pic>
        <p:nvPicPr>
          <p:cNvPr id="26" name="Picture 25">
            <a:extLst>
              <a:ext uri="{FF2B5EF4-FFF2-40B4-BE49-F238E27FC236}">
                <a16:creationId xmlns:a16="http://schemas.microsoft.com/office/drawing/2014/main" id="{5CCC1C99-599C-8716-DAB1-9D5D152263FD}"/>
              </a:ext>
            </a:extLst>
          </p:cNvPr>
          <p:cNvPicPr>
            <a:picLocks noChangeAspect="1"/>
          </p:cNvPicPr>
          <p:nvPr/>
        </p:nvPicPr>
        <p:blipFill>
          <a:blip r:embed="rId3"/>
          <a:stretch>
            <a:fillRect/>
          </a:stretch>
        </p:blipFill>
        <p:spPr>
          <a:xfrm>
            <a:off x="5846203" y="1585313"/>
            <a:ext cx="2487344" cy="2814809"/>
          </a:xfrm>
          <a:prstGeom prst="rect">
            <a:avLst/>
          </a:prstGeom>
        </p:spPr>
      </p:pic>
      <p:cxnSp>
        <p:nvCxnSpPr>
          <p:cNvPr id="28" name="Straight Connector 27">
            <a:extLst>
              <a:ext uri="{FF2B5EF4-FFF2-40B4-BE49-F238E27FC236}">
                <a16:creationId xmlns:a16="http://schemas.microsoft.com/office/drawing/2014/main" id="{88A36AFA-12AB-37D8-9643-03026E6BD4B7}"/>
              </a:ext>
            </a:extLst>
          </p:cNvPr>
          <p:cNvCxnSpPr/>
          <p:nvPr/>
        </p:nvCxnSpPr>
        <p:spPr>
          <a:xfrm>
            <a:off x="5665155" y="1505666"/>
            <a:ext cx="0" cy="4247147"/>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BE96F5-4435-A5F5-7CEF-A9AECF3B2955}"/>
              </a:ext>
            </a:extLst>
          </p:cNvPr>
          <p:cNvPicPr>
            <a:picLocks noChangeAspect="1"/>
          </p:cNvPicPr>
          <p:nvPr/>
        </p:nvPicPr>
        <p:blipFill>
          <a:blip r:embed="rId4"/>
          <a:stretch>
            <a:fillRect/>
          </a:stretch>
        </p:blipFill>
        <p:spPr>
          <a:xfrm>
            <a:off x="9236221" y="1585312"/>
            <a:ext cx="2511779" cy="2814809"/>
          </a:xfrm>
          <a:prstGeom prst="rect">
            <a:avLst/>
          </a:prstGeom>
        </p:spPr>
      </p:pic>
      <p:sp>
        <p:nvSpPr>
          <p:cNvPr id="3" name="TextBox 2">
            <a:extLst>
              <a:ext uri="{FF2B5EF4-FFF2-40B4-BE49-F238E27FC236}">
                <a16:creationId xmlns:a16="http://schemas.microsoft.com/office/drawing/2014/main" id="{F4B20FF2-400C-93C3-2532-2E69C5FC096D}"/>
              </a:ext>
            </a:extLst>
          </p:cNvPr>
          <p:cNvSpPr txBox="1"/>
          <p:nvPr/>
        </p:nvSpPr>
        <p:spPr>
          <a:xfrm>
            <a:off x="6526846" y="5061794"/>
            <a:ext cx="4419608" cy="830997"/>
          </a:xfrm>
          <a:prstGeom prst="rect">
            <a:avLst/>
          </a:prstGeom>
          <a:solidFill>
            <a:srgbClr val="FFFFCC"/>
          </a:solidFill>
        </p:spPr>
        <p:txBody>
          <a:bodyPr wrap="none" rtlCol="0">
            <a:spAutoFit/>
          </a:bodyPr>
          <a:lstStyle/>
          <a:p>
            <a:r>
              <a:rPr lang="en-US" sz="2400" dirty="0"/>
              <a:t>The ellipsis automatically expands</a:t>
            </a:r>
          </a:p>
          <a:p>
            <a:r>
              <a:rPr lang="en-US" sz="2400" dirty="0"/>
              <a:t>the necessary number of ‘:’.</a:t>
            </a:r>
            <a:endParaRPr lang="en-HK" sz="2400" dirty="0"/>
          </a:p>
        </p:txBody>
      </p:sp>
      <p:cxnSp>
        <p:nvCxnSpPr>
          <p:cNvPr id="5" name="Straight Arrow Connector 4">
            <a:extLst>
              <a:ext uri="{FF2B5EF4-FFF2-40B4-BE49-F238E27FC236}">
                <a16:creationId xmlns:a16="http://schemas.microsoft.com/office/drawing/2014/main" id="{3FF242BE-827A-25C9-7247-301B0F8BA23F}"/>
              </a:ext>
            </a:extLst>
          </p:cNvPr>
          <p:cNvCxnSpPr>
            <a:stCxn id="3" idx="0"/>
          </p:cNvCxnSpPr>
          <p:nvPr/>
        </p:nvCxnSpPr>
        <p:spPr>
          <a:xfrm flipV="1">
            <a:off x="8736650" y="1945678"/>
            <a:ext cx="1411127" cy="3116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6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28CC9-149A-FD20-580D-6AF990C3EC96}"/>
              </a:ext>
            </a:extLst>
          </p:cNvPr>
          <p:cNvSpPr>
            <a:spLocks noGrp="1"/>
          </p:cNvSpPr>
          <p:nvPr>
            <p:ph type="title"/>
          </p:nvPr>
        </p:nvSpPr>
        <p:spPr/>
        <p:txBody>
          <a:bodyPr/>
          <a:lstStyle/>
          <a:p>
            <a:r>
              <a:rPr lang="en-HK" dirty="0"/>
              <a:t>How to install Anaconda?</a:t>
            </a:r>
          </a:p>
        </p:txBody>
      </p:sp>
      <p:sp>
        <p:nvSpPr>
          <p:cNvPr id="3" name="内容占位符 2">
            <a:extLst>
              <a:ext uri="{FF2B5EF4-FFF2-40B4-BE49-F238E27FC236}">
                <a16:creationId xmlns:a16="http://schemas.microsoft.com/office/drawing/2014/main" id="{F705C86B-8C19-DC2B-6DB7-4AD650FD31F5}"/>
              </a:ext>
            </a:extLst>
          </p:cNvPr>
          <p:cNvSpPr>
            <a:spLocks noGrp="1"/>
          </p:cNvSpPr>
          <p:nvPr>
            <p:ph idx="1"/>
          </p:nvPr>
        </p:nvSpPr>
        <p:spPr>
          <a:xfrm>
            <a:off x="941715" y="1480568"/>
            <a:ext cx="9470366" cy="4351338"/>
          </a:xfrm>
        </p:spPr>
        <p:txBody>
          <a:bodyPr>
            <a:normAutofit/>
          </a:bodyPr>
          <a:lstStyle/>
          <a:p>
            <a:pPr marL="0" indent="0">
              <a:buNone/>
            </a:pPr>
            <a:r>
              <a:rPr lang="en-HK" dirty="0"/>
              <a:t>Simply download and install </a:t>
            </a:r>
            <a:r>
              <a:rPr lang="en-HK" dirty="0">
                <a:solidFill>
                  <a:srgbClr val="FF0000"/>
                </a:solidFill>
              </a:rPr>
              <a:t>Anaconda Distribution</a:t>
            </a:r>
            <a:r>
              <a:rPr lang="en-HK" dirty="0"/>
              <a:t> via </a:t>
            </a:r>
            <a:endParaRPr lang="en-HK" dirty="0">
              <a:solidFill>
                <a:srgbClr val="FF0000"/>
              </a:solidFill>
            </a:endParaRPr>
          </a:p>
        </p:txBody>
      </p:sp>
      <p:sp>
        <p:nvSpPr>
          <p:cNvPr id="4" name="Title 1">
            <a:extLst>
              <a:ext uri="{FF2B5EF4-FFF2-40B4-BE49-F238E27FC236}">
                <a16:creationId xmlns:a16="http://schemas.microsoft.com/office/drawing/2014/main" id="{27CED60F-E93C-A863-881E-EF6B356F8AA6}"/>
              </a:ext>
            </a:extLst>
          </p:cNvPr>
          <p:cNvSpPr txBox="1">
            <a:spLocks/>
          </p:cNvSpPr>
          <p:nvPr/>
        </p:nvSpPr>
        <p:spPr>
          <a:xfrm>
            <a:off x="1146686" y="1897665"/>
            <a:ext cx="4949314" cy="61214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HK" sz="2800" dirty="0">
                <a:solidFill>
                  <a:srgbClr val="00B0F0"/>
                </a:solidFill>
              </a:rPr>
              <a:t>https://www.anaconda.com/download</a:t>
            </a:r>
            <a:endParaRPr lang="en-US" sz="3200" dirty="0">
              <a:solidFill>
                <a:srgbClr val="00B0F0"/>
              </a:solidFill>
            </a:endParaRPr>
          </a:p>
        </p:txBody>
      </p:sp>
      <p:pic>
        <p:nvPicPr>
          <p:cNvPr id="6" name="内容占位符 4">
            <a:extLst>
              <a:ext uri="{FF2B5EF4-FFF2-40B4-BE49-F238E27FC236}">
                <a16:creationId xmlns:a16="http://schemas.microsoft.com/office/drawing/2014/main" id="{5CFD6693-9A90-111F-8DA6-52B36D53DF14}"/>
              </a:ext>
            </a:extLst>
          </p:cNvPr>
          <p:cNvPicPr>
            <a:picLocks noChangeAspect="1"/>
          </p:cNvPicPr>
          <p:nvPr/>
        </p:nvPicPr>
        <p:blipFill>
          <a:blip r:embed="rId2"/>
          <a:stretch>
            <a:fillRect/>
          </a:stretch>
        </p:blipFill>
        <p:spPr>
          <a:xfrm>
            <a:off x="1066888" y="2486503"/>
            <a:ext cx="6878039" cy="4371497"/>
          </a:xfrm>
          <a:prstGeom prst="rect">
            <a:avLst/>
          </a:prstGeom>
        </p:spPr>
      </p:pic>
    </p:spTree>
    <p:extLst>
      <p:ext uri="{BB962C8B-B14F-4D97-AF65-F5344CB8AC3E}">
        <p14:creationId xmlns:p14="http://schemas.microsoft.com/office/powerpoint/2010/main" val="37961229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17C8-8BF0-44CD-BC00-F812A9506308}"/>
              </a:ext>
            </a:extLst>
          </p:cNvPr>
          <p:cNvSpPr>
            <a:spLocks noGrp="1"/>
          </p:cNvSpPr>
          <p:nvPr>
            <p:ph type="title"/>
          </p:nvPr>
        </p:nvSpPr>
        <p:spPr/>
        <p:txBody>
          <a:bodyPr>
            <a:normAutofit/>
          </a:bodyPr>
          <a:lstStyle/>
          <a:p>
            <a:r>
              <a:rPr lang="en-US" sz="4800" dirty="0"/>
              <a:t>Very brief introduction of Pandas</a:t>
            </a:r>
            <a:endParaRPr lang="en-HK" sz="4800" dirty="0"/>
          </a:p>
        </p:txBody>
      </p:sp>
      <p:sp>
        <p:nvSpPr>
          <p:cNvPr id="3" name="Content Placeholder 2">
            <a:extLst>
              <a:ext uri="{FF2B5EF4-FFF2-40B4-BE49-F238E27FC236}">
                <a16:creationId xmlns:a16="http://schemas.microsoft.com/office/drawing/2014/main" id="{E73AFED9-10A9-07FA-61E2-D4ED21D0DD86}"/>
              </a:ext>
            </a:extLst>
          </p:cNvPr>
          <p:cNvSpPr>
            <a:spLocks noGrp="1"/>
          </p:cNvSpPr>
          <p:nvPr>
            <p:ph idx="1"/>
          </p:nvPr>
        </p:nvSpPr>
        <p:spPr/>
        <p:txBody>
          <a:bodyPr/>
          <a:lstStyle/>
          <a:p>
            <a:r>
              <a:rPr lang="en-HK" dirty="0"/>
              <a:t>Pandas: A powerful Python Data Analysis Library</a:t>
            </a:r>
          </a:p>
          <a:p>
            <a:r>
              <a:rPr lang="en-HK" dirty="0"/>
              <a:t>The library was designed and developed primarily by Wes McKinney starting in 2008.  In 2012, </a:t>
            </a:r>
            <a:r>
              <a:rPr lang="en-HK" dirty="0" err="1"/>
              <a:t>Sien</a:t>
            </a:r>
            <a:r>
              <a:rPr lang="en-HK" dirty="0"/>
              <a:t> Chang, one of his colleagues, was added to the development.  Together they set up one of the most used libraries in the Python community.</a:t>
            </a:r>
          </a:p>
          <a:p>
            <a:r>
              <a:rPr lang="en-HK" dirty="0"/>
              <a:t>Pandas supports two major data structures:</a:t>
            </a:r>
          </a:p>
          <a:p>
            <a:pPr lvl="1"/>
            <a:r>
              <a:rPr lang="en-HK" dirty="0"/>
              <a:t>Series:  Extension of </a:t>
            </a:r>
            <a:r>
              <a:rPr lang="en-HK" dirty="0" err="1"/>
              <a:t>Numpy’s</a:t>
            </a:r>
            <a:r>
              <a:rPr lang="en-HK" dirty="0"/>
              <a:t> 1D-array</a:t>
            </a:r>
          </a:p>
          <a:p>
            <a:pPr lvl="1"/>
            <a:r>
              <a:rPr lang="en-HK" dirty="0" err="1"/>
              <a:t>Dataframes</a:t>
            </a:r>
            <a:r>
              <a:rPr lang="en-HK" dirty="0"/>
              <a:t>:  A 2D table</a:t>
            </a:r>
          </a:p>
          <a:p>
            <a:r>
              <a:rPr lang="en-HK" dirty="0"/>
              <a:t>  </a:t>
            </a:r>
          </a:p>
          <a:p>
            <a:endParaRPr lang="en-HK" dirty="0"/>
          </a:p>
        </p:txBody>
      </p:sp>
      <p:pic>
        <p:nvPicPr>
          <p:cNvPr id="5" name="Picture 4">
            <a:extLst>
              <a:ext uri="{FF2B5EF4-FFF2-40B4-BE49-F238E27FC236}">
                <a16:creationId xmlns:a16="http://schemas.microsoft.com/office/drawing/2014/main" id="{8507A5B1-9FED-9644-F14E-C9733558E13A}"/>
              </a:ext>
            </a:extLst>
          </p:cNvPr>
          <p:cNvPicPr>
            <a:picLocks noChangeAspect="1"/>
          </p:cNvPicPr>
          <p:nvPr/>
        </p:nvPicPr>
        <p:blipFill>
          <a:blip r:embed="rId2"/>
          <a:stretch>
            <a:fillRect/>
          </a:stretch>
        </p:blipFill>
        <p:spPr>
          <a:xfrm>
            <a:off x="9181708" y="530645"/>
            <a:ext cx="1518404" cy="902948"/>
          </a:xfrm>
          <a:prstGeom prst="rect">
            <a:avLst/>
          </a:prstGeom>
        </p:spPr>
      </p:pic>
      <p:pic>
        <p:nvPicPr>
          <p:cNvPr id="8" name="Picture 7">
            <a:extLst>
              <a:ext uri="{FF2B5EF4-FFF2-40B4-BE49-F238E27FC236}">
                <a16:creationId xmlns:a16="http://schemas.microsoft.com/office/drawing/2014/main" id="{3E1390CE-A0E6-535B-6AB9-DA7FF981D408}"/>
              </a:ext>
            </a:extLst>
          </p:cNvPr>
          <p:cNvPicPr>
            <a:picLocks noChangeAspect="1"/>
          </p:cNvPicPr>
          <p:nvPr/>
        </p:nvPicPr>
        <p:blipFill>
          <a:blip r:embed="rId3"/>
          <a:stretch>
            <a:fillRect/>
          </a:stretch>
        </p:blipFill>
        <p:spPr>
          <a:xfrm>
            <a:off x="1254485" y="5431858"/>
            <a:ext cx="3333281" cy="333328"/>
          </a:xfrm>
          <a:prstGeom prst="rect">
            <a:avLst/>
          </a:prstGeom>
        </p:spPr>
      </p:pic>
    </p:spTree>
    <p:extLst>
      <p:ext uri="{BB962C8B-B14F-4D97-AF65-F5344CB8AC3E}">
        <p14:creationId xmlns:p14="http://schemas.microsoft.com/office/powerpoint/2010/main" val="1045101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E992-03EE-827B-98B9-023033CE375A}"/>
              </a:ext>
            </a:extLst>
          </p:cNvPr>
          <p:cNvSpPr>
            <a:spLocks noGrp="1"/>
          </p:cNvSpPr>
          <p:nvPr>
            <p:ph type="title"/>
          </p:nvPr>
        </p:nvSpPr>
        <p:spPr/>
        <p:txBody>
          <a:bodyPr/>
          <a:lstStyle/>
          <a:p>
            <a:r>
              <a:rPr lang="en-HK" dirty="0"/>
              <a:t>Series</a:t>
            </a:r>
          </a:p>
        </p:txBody>
      </p:sp>
      <p:sp>
        <p:nvSpPr>
          <p:cNvPr id="3" name="Content Placeholder 2">
            <a:extLst>
              <a:ext uri="{FF2B5EF4-FFF2-40B4-BE49-F238E27FC236}">
                <a16:creationId xmlns:a16="http://schemas.microsoft.com/office/drawing/2014/main" id="{0BB57FC4-4316-A8E6-AF66-82F89A8DE717}"/>
              </a:ext>
            </a:extLst>
          </p:cNvPr>
          <p:cNvSpPr>
            <a:spLocks noGrp="1"/>
          </p:cNvSpPr>
          <p:nvPr>
            <p:ph idx="1"/>
          </p:nvPr>
        </p:nvSpPr>
        <p:spPr/>
        <p:txBody>
          <a:bodyPr/>
          <a:lstStyle/>
          <a:p>
            <a:r>
              <a:rPr lang="en-HK" sz="3200" dirty="0"/>
              <a:t>Series is the Pandas 1-dimensional structure.  It is a useful extension of </a:t>
            </a:r>
            <a:r>
              <a:rPr lang="en-HK" sz="3200" dirty="0" err="1"/>
              <a:t>Numpy</a:t>
            </a:r>
            <a:r>
              <a:rPr lang="en-HK" sz="3200" dirty="0"/>
              <a:t> array.</a:t>
            </a:r>
          </a:p>
          <a:p>
            <a:r>
              <a:rPr lang="en-HK" sz="3200" dirty="0"/>
              <a:t>Extension of the notion of index: </a:t>
            </a:r>
            <a:r>
              <a:rPr lang="en-HK" sz="3200" dirty="0">
                <a:solidFill>
                  <a:srgbClr val="FF0000"/>
                </a:solidFill>
              </a:rPr>
              <a:t>index</a:t>
            </a:r>
            <a:r>
              <a:rPr lang="en-HK" sz="3200" dirty="0"/>
              <a:t> and </a:t>
            </a:r>
            <a:r>
              <a:rPr lang="en-HK" sz="3200" dirty="0">
                <a:solidFill>
                  <a:srgbClr val="FF0000"/>
                </a:solidFill>
              </a:rPr>
              <a:t>index label</a:t>
            </a:r>
          </a:p>
          <a:p>
            <a:r>
              <a:rPr lang="en-HK" sz="3200" dirty="0"/>
              <a:t>index: position of the values: 0, 1, 2, …</a:t>
            </a:r>
          </a:p>
          <a:p>
            <a:r>
              <a:rPr lang="en-HK" sz="3200" dirty="0"/>
              <a:t>index label: give a </a:t>
            </a:r>
            <a:r>
              <a:rPr lang="en-HK" sz="3200" dirty="0">
                <a:solidFill>
                  <a:srgbClr val="00B0F0"/>
                </a:solidFill>
              </a:rPr>
              <a:t>name</a:t>
            </a:r>
            <a:r>
              <a:rPr lang="en-HK" sz="3200" dirty="0"/>
              <a:t> to the each index in a Series.</a:t>
            </a:r>
          </a:p>
          <a:p>
            <a:r>
              <a:rPr lang="en-HK" sz="3200" dirty="0"/>
              <a:t>If index labels are not provided in its creation, they follows the usual index sequence, i.e., 0, 1, 2, …</a:t>
            </a:r>
          </a:p>
        </p:txBody>
      </p:sp>
    </p:spTree>
    <p:extLst>
      <p:ext uri="{BB962C8B-B14F-4D97-AF65-F5344CB8AC3E}">
        <p14:creationId xmlns:p14="http://schemas.microsoft.com/office/powerpoint/2010/main" val="3799357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E5A2-020B-146D-C28D-CAC95AA90F62}"/>
              </a:ext>
            </a:extLst>
          </p:cNvPr>
          <p:cNvSpPr>
            <a:spLocks noGrp="1"/>
          </p:cNvSpPr>
          <p:nvPr>
            <p:ph type="title"/>
          </p:nvPr>
        </p:nvSpPr>
        <p:spPr/>
        <p:txBody>
          <a:bodyPr/>
          <a:lstStyle/>
          <a:p>
            <a:r>
              <a:rPr lang="en-HK" dirty="0"/>
              <a:t>Creating Series: using the </a:t>
            </a:r>
            <a:r>
              <a:rPr lang="en-HK" dirty="0" err="1">
                <a:solidFill>
                  <a:schemeClr val="accent2"/>
                </a:solidFill>
              </a:rPr>
              <a:t>pd.Series</a:t>
            </a:r>
            <a:r>
              <a:rPr lang="en-HK" dirty="0">
                <a:solidFill>
                  <a:schemeClr val="accent2"/>
                </a:solidFill>
              </a:rPr>
              <a:t> </a:t>
            </a:r>
            <a:r>
              <a:rPr lang="en-HK" dirty="0"/>
              <a:t>method</a:t>
            </a:r>
          </a:p>
        </p:txBody>
      </p:sp>
      <p:sp>
        <p:nvSpPr>
          <p:cNvPr id="3" name="TextBox 2">
            <a:extLst>
              <a:ext uri="{FF2B5EF4-FFF2-40B4-BE49-F238E27FC236}">
                <a16:creationId xmlns:a16="http://schemas.microsoft.com/office/drawing/2014/main" id="{FF3F0EF3-BDD2-EABF-27CB-C2FC8E90B6E2}"/>
              </a:ext>
            </a:extLst>
          </p:cNvPr>
          <p:cNvSpPr txBox="1"/>
          <p:nvPr/>
        </p:nvSpPr>
        <p:spPr>
          <a:xfrm>
            <a:off x="982554" y="1690688"/>
            <a:ext cx="4313040" cy="461665"/>
          </a:xfrm>
          <a:prstGeom prst="rect">
            <a:avLst/>
          </a:prstGeom>
          <a:noFill/>
        </p:spPr>
        <p:txBody>
          <a:bodyPr wrap="none" rtlCol="0">
            <a:spAutoFit/>
          </a:bodyPr>
          <a:lstStyle/>
          <a:p>
            <a:r>
              <a:rPr lang="en-HK" sz="2400" dirty="0"/>
              <a:t>Create a Series from a Python list</a:t>
            </a:r>
          </a:p>
        </p:txBody>
      </p:sp>
      <p:pic>
        <p:nvPicPr>
          <p:cNvPr id="6" name="Picture 5">
            <a:extLst>
              <a:ext uri="{FF2B5EF4-FFF2-40B4-BE49-F238E27FC236}">
                <a16:creationId xmlns:a16="http://schemas.microsoft.com/office/drawing/2014/main" id="{BF97D519-B5D2-0C0B-B094-33F19E848CA4}"/>
              </a:ext>
            </a:extLst>
          </p:cNvPr>
          <p:cNvPicPr>
            <a:picLocks noChangeAspect="1"/>
          </p:cNvPicPr>
          <p:nvPr/>
        </p:nvPicPr>
        <p:blipFill>
          <a:blip r:embed="rId2"/>
          <a:stretch>
            <a:fillRect/>
          </a:stretch>
        </p:blipFill>
        <p:spPr>
          <a:xfrm>
            <a:off x="982554" y="2227980"/>
            <a:ext cx="6516045" cy="2288841"/>
          </a:xfrm>
          <a:prstGeom prst="rect">
            <a:avLst/>
          </a:prstGeom>
        </p:spPr>
      </p:pic>
      <p:pic>
        <p:nvPicPr>
          <p:cNvPr id="8" name="Picture 7">
            <a:extLst>
              <a:ext uri="{FF2B5EF4-FFF2-40B4-BE49-F238E27FC236}">
                <a16:creationId xmlns:a16="http://schemas.microsoft.com/office/drawing/2014/main" id="{246D949B-D79B-9EE6-6BD9-B8BCEF60B368}"/>
              </a:ext>
            </a:extLst>
          </p:cNvPr>
          <p:cNvPicPr>
            <a:picLocks noChangeAspect="1"/>
          </p:cNvPicPr>
          <p:nvPr/>
        </p:nvPicPr>
        <p:blipFill>
          <a:blip r:embed="rId3"/>
          <a:stretch>
            <a:fillRect/>
          </a:stretch>
        </p:blipFill>
        <p:spPr>
          <a:xfrm>
            <a:off x="7780604" y="2332056"/>
            <a:ext cx="3573196" cy="2080688"/>
          </a:xfrm>
          <a:prstGeom prst="rect">
            <a:avLst/>
          </a:prstGeom>
        </p:spPr>
      </p:pic>
      <p:cxnSp>
        <p:nvCxnSpPr>
          <p:cNvPr id="10" name="Straight Arrow Connector 9">
            <a:extLst>
              <a:ext uri="{FF2B5EF4-FFF2-40B4-BE49-F238E27FC236}">
                <a16:creationId xmlns:a16="http://schemas.microsoft.com/office/drawing/2014/main" id="{8D2201A9-907E-A923-DFD7-3948E5E4967F}"/>
              </a:ext>
            </a:extLst>
          </p:cNvPr>
          <p:cNvCxnSpPr/>
          <p:nvPr/>
        </p:nvCxnSpPr>
        <p:spPr>
          <a:xfrm flipH="1" flipV="1">
            <a:off x="1387366" y="4067503"/>
            <a:ext cx="2081048" cy="111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28C93D0-338B-55A7-FADA-CA804A1A8834}"/>
              </a:ext>
            </a:extLst>
          </p:cNvPr>
          <p:cNvCxnSpPr>
            <a:cxnSpLocks/>
            <a:stCxn id="14" idx="3"/>
          </p:cNvCxnSpPr>
          <p:nvPr/>
        </p:nvCxnSpPr>
        <p:spPr>
          <a:xfrm flipV="1">
            <a:off x="4667525" y="4117640"/>
            <a:ext cx="3028202" cy="1152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A2A4DF-F567-905C-3008-7B8227773645}"/>
              </a:ext>
            </a:extLst>
          </p:cNvPr>
          <p:cNvSpPr txBox="1"/>
          <p:nvPr/>
        </p:nvSpPr>
        <p:spPr>
          <a:xfrm>
            <a:off x="3468414" y="5085913"/>
            <a:ext cx="1199111" cy="369332"/>
          </a:xfrm>
          <a:prstGeom prst="rect">
            <a:avLst/>
          </a:prstGeom>
          <a:noFill/>
        </p:spPr>
        <p:txBody>
          <a:bodyPr wrap="none" rtlCol="0">
            <a:spAutoFit/>
          </a:bodyPr>
          <a:lstStyle/>
          <a:p>
            <a:r>
              <a:rPr lang="en-HK" dirty="0"/>
              <a:t>index label</a:t>
            </a:r>
          </a:p>
        </p:txBody>
      </p:sp>
    </p:spTree>
    <p:extLst>
      <p:ext uri="{BB962C8B-B14F-4D97-AF65-F5344CB8AC3E}">
        <p14:creationId xmlns:p14="http://schemas.microsoft.com/office/powerpoint/2010/main" val="17118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BDF0D5-63D3-4CFA-50F0-551CD89946E9}"/>
              </a:ext>
            </a:extLst>
          </p:cNvPr>
          <p:cNvSpPr>
            <a:spLocks noGrp="1"/>
          </p:cNvSpPr>
          <p:nvPr>
            <p:ph idx="1"/>
          </p:nvPr>
        </p:nvSpPr>
        <p:spPr>
          <a:xfrm>
            <a:off x="838200" y="1842663"/>
            <a:ext cx="10515600" cy="4351338"/>
          </a:xfrm>
        </p:spPr>
        <p:txBody>
          <a:bodyPr/>
          <a:lstStyle/>
          <a:p>
            <a:r>
              <a:rPr lang="en-HK" dirty="0"/>
              <a:t>Create a series from a Python dictionary</a:t>
            </a:r>
          </a:p>
        </p:txBody>
      </p:sp>
      <p:sp>
        <p:nvSpPr>
          <p:cNvPr id="2" name="Title 1">
            <a:extLst>
              <a:ext uri="{FF2B5EF4-FFF2-40B4-BE49-F238E27FC236}">
                <a16:creationId xmlns:a16="http://schemas.microsoft.com/office/drawing/2014/main" id="{2A0EE561-5D4B-EE37-DF58-6DE5D8300355}"/>
              </a:ext>
            </a:extLst>
          </p:cNvPr>
          <p:cNvSpPr>
            <a:spLocks noGrp="1"/>
          </p:cNvSpPr>
          <p:nvPr>
            <p:ph type="title"/>
          </p:nvPr>
        </p:nvSpPr>
        <p:spPr/>
        <p:txBody>
          <a:bodyPr/>
          <a:lstStyle/>
          <a:p>
            <a:r>
              <a:rPr lang="en-HK" dirty="0"/>
              <a:t>Creating Series: using the </a:t>
            </a:r>
            <a:r>
              <a:rPr lang="en-HK" dirty="0" err="1">
                <a:solidFill>
                  <a:schemeClr val="accent2"/>
                </a:solidFill>
              </a:rPr>
              <a:t>pd.Series</a:t>
            </a:r>
            <a:r>
              <a:rPr lang="en-HK" dirty="0">
                <a:solidFill>
                  <a:schemeClr val="accent2"/>
                </a:solidFill>
              </a:rPr>
              <a:t> </a:t>
            </a:r>
            <a:r>
              <a:rPr lang="en-HK" dirty="0"/>
              <a:t>method</a:t>
            </a:r>
          </a:p>
        </p:txBody>
      </p:sp>
      <p:pic>
        <p:nvPicPr>
          <p:cNvPr id="5" name="Picture 4">
            <a:extLst>
              <a:ext uri="{FF2B5EF4-FFF2-40B4-BE49-F238E27FC236}">
                <a16:creationId xmlns:a16="http://schemas.microsoft.com/office/drawing/2014/main" id="{FA65C0F8-A055-E602-3F5D-1A87E7ACA3B6}"/>
              </a:ext>
            </a:extLst>
          </p:cNvPr>
          <p:cNvPicPr>
            <a:picLocks noChangeAspect="1"/>
          </p:cNvPicPr>
          <p:nvPr/>
        </p:nvPicPr>
        <p:blipFill>
          <a:blip r:embed="rId2"/>
          <a:stretch>
            <a:fillRect/>
          </a:stretch>
        </p:blipFill>
        <p:spPr>
          <a:xfrm>
            <a:off x="1193309" y="2478173"/>
            <a:ext cx="5067739" cy="3200677"/>
          </a:xfrm>
          <a:prstGeom prst="rect">
            <a:avLst/>
          </a:prstGeom>
        </p:spPr>
      </p:pic>
    </p:spTree>
    <p:extLst>
      <p:ext uri="{BB962C8B-B14F-4D97-AF65-F5344CB8AC3E}">
        <p14:creationId xmlns:p14="http://schemas.microsoft.com/office/powerpoint/2010/main" val="172592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1621-7318-551E-CCA8-D92857C71DE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7CD2E0-670E-AB82-CD9E-12D05CF3F2BD}"/>
              </a:ext>
            </a:extLst>
          </p:cNvPr>
          <p:cNvSpPr>
            <a:spLocks noGrp="1"/>
          </p:cNvSpPr>
          <p:nvPr>
            <p:ph idx="1"/>
          </p:nvPr>
        </p:nvSpPr>
        <p:spPr>
          <a:xfrm>
            <a:off x="838200" y="1842663"/>
            <a:ext cx="10515600" cy="4351338"/>
          </a:xfrm>
        </p:spPr>
        <p:txBody>
          <a:bodyPr/>
          <a:lstStyle/>
          <a:p>
            <a:r>
              <a:rPr lang="en-HK" dirty="0"/>
              <a:t>Create a series from a Python dictionary</a:t>
            </a:r>
          </a:p>
        </p:txBody>
      </p:sp>
      <p:sp>
        <p:nvSpPr>
          <p:cNvPr id="2" name="Title 1">
            <a:extLst>
              <a:ext uri="{FF2B5EF4-FFF2-40B4-BE49-F238E27FC236}">
                <a16:creationId xmlns:a16="http://schemas.microsoft.com/office/drawing/2014/main" id="{6D12149A-F35D-7CAC-1311-75EC0DB690E1}"/>
              </a:ext>
            </a:extLst>
          </p:cNvPr>
          <p:cNvSpPr>
            <a:spLocks noGrp="1"/>
          </p:cNvSpPr>
          <p:nvPr>
            <p:ph type="title"/>
          </p:nvPr>
        </p:nvSpPr>
        <p:spPr/>
        <p:txBody>
          <a:bodyPr/>
          <a:lstStyle/>
          <a:p>
            <a:r>
              <a:rPr lang="en-HK" dirty="0"/>
              <a:t>Creating Series: using the </a:t>
            </a:r>
            <a:r>
              <a:rPr lang="en-HK" dirty="0" err="1">
                <a:solidFill>
                  <a:schemeClr val="accent2"/>
                </a:solidFill>
              </a:rPr>
              <a:t>pd.Series</a:t>
            </a:r>
            <a:r>
              <a:rPr lang="en-HK" dirty="0">
                <a:solidFill>
                  <a:schemeClr val="accent2"/>
                </a:solidFill>
              </a:rPr>
              <a:t> </a:t>
            </a:r>
            <a:r>
              <a:rPr lang="en-HK" dirty="0"/>
              <a:t>method</a:t>
            </a:r>
          </a:p>
        </p:txBody>
      </p:sp>
      <p:pic>
        <p:nvPicPr>
          <p:cNvPr id="5" name="Picture 4">
            <a:extLst>
              <a:ext uri="{FF2B5EF4-FFF2-40B4-BE49-F238E27FC236}">
                <a16:creationId xmlns:a16="http://schemas.microsoft.com/office/drawing/2014/main" id="{4360BEFF-E1E5-482D-AA2B-7FE872AAEC59}"/>
              </a:ext>
            </a:extLst>
          </p:cNvPr>
          <p:cNvPicPr>
            <a:picLocks noChangeAspect="1"/>
          </p:cNvPicPr>
          <p:nvPr/>
        </p:nvPicPr>
        <p:blipFill>
          <a:blip r:embed="rId2"/>
          <a:stretch>
            <a:fillRect/>
          </a:stretch>
        </p:blipFill>
        <p:spPr>
          <a:xfrm>
            <a:off x="1193309" y="2478173"/>
            <a:ext cx="6124022" cy="3867803"/>
          </a:xfrm>
          <a:prstGeom prst="rect">
            <a:avLst/>
          </a:prstGeom>
        </p:spPr>
      </p:pic>
      <p:cxnSp>
        <p:nvCxnSpPr>
          <p:cNvPr id="4" name="Straight Arrow Connector 3">
            <a:extLst>
              <a:ext uri="{FF2B5EF4-FFF2-40B4-BE49-F238E27FC236}">
                <a16:creationId xmlns:a16="http://schemas.microsoft.com/office/drawing/2014/main" id="{CB728955-3D16-794D-E3C5-7C5088B3DAED}"/>
              </a:ext>
            </a:extLst>
          </p:cNvPr>
          <p:cNvCxnSpPr/>
          <p:nvPr/>
        </p:nvCxnSpPr>
        <p:spPr>
          <a:xfrm flipH="1" flipV="1">
            <a:off x="2704780" y="4979254"/>
            <a:ext cx="2658675" cy="307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10C3A7-5A45-AB19-C7E5-EC99122A0A26}"/>
              </a:ext>
            </a:extLst>
          </p:cNvPr>
          <p:cNvSpPr txBox="1"/>
          <p:nvPr/>
        </p:nvSpPr>
        <p:spPr>
          <a:xfrm>
            <a:off x="5168679" y="4901257"/>
            <a:ext cx="4467890" cy="1200329"/>
          </a:xfrm>
          <a:prstGeom prst="rect">
            <a:avLst/>
          </a:prstGeom>
          <a:solidFill>
            <a:srgbClr val="FFFFCC"/>
          </a:solidFill>
        </p:spPr>
        <p:txBody>
          <a:bodyPr wrap="none" rtlCol="0">
            <a:spAutoFit/>
          </a:bodyPr>
          <a:lstStyle/>
          <a:p>
            <a:r>
              <a:rPr lang="en-HK" sz="2400" dirty="0"/>
              <a:t>caution: </a:t>
            </a:r>
            <a:r>
              <a:rPr lang="en-HK" sz="2400" dirty="0" err="1"/>
              <a:t>dict</a:t>
            </a:r>
            <a:r>
              <a:rPr lang="en-HK" sz="2400" dirty="0"/>
              <a:t> does not have order</a:t>
            </a:r>
          </a:p>
          <a:p>
            <a:pPr marL="285750" indent="-285750">
              <a:buFont typeface="Wingdings" panose="05000000000000000000" pitchFamily="2" charset="2"/>
              <a:buChar char="è"/>
            </a:pPr>
            <a:r>
              <a:rPr lang="en-HK" sz="2400" dirty="0">
                <a:sym typeface="Wingdings" panose="05000000000000000000" pitchFamily="2" charset="2"/>
              </a:rPr>
              <a:t>you cannot be sure the order of</a:t>
            </a:r>
          </a:p>
          <a:p>
            <a:r>
              <a:rPr lang="en-HK" sz="2400" dirty="0">
                <a:sym typeface="Wingdings" panose="05000000000000000000" pitchFamily="2" charset="2"/>
              </a:rPr>
              <a:t>     the series constructed </a:t>
            </a:r>
            <a:endParaRPr lang="en-HK" sz="2400" dirty="0"/>
          </a:p>
        </p:txBody>
      </p:sp>
    </p:spTree>
    <p:extLst>
      <p:ext uri="{BB962C8B-B14F-4D97-AF65-F5344CB8AC3E}">
        <p14:creationId xmlns:p14="http://schemas.microsoft.com/office/powerpoint/2010/main" val="1230195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normAutofit/>
          </a:bodyPr>
          <a:lstStyle/>
          <a:p>
            <a:r>
              <a:rPr lang="en-HK" sz="3200" dirty="0"/>
              <a:t>Obtain the values only (i.e., without row labels)</a:t>
            </a:r>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398971" y="1407225"/>
            <a:ext cx="6486500" cy="4889411"/>
          </a:xfrm>
        </p:spPr>
      </p:pic>
    </p:spTree>
    <p:extLst>
      <p:ext uri="{BB962C8B-B14F-4D97-AF65-F5344CB8AC3E}">
        <p14:creationId xmlns:p14="http://schemas.microsoft.com/office/powerpoint/2010/main" val="2787020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lstStyle/>
          <a:p>
            <a:r>
              <a:rPr lang="en-HK" sz="3600" dirty="0"/>
              <a:t>Access the elements in a Series</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74151" y="2150906"/>
            <a:ext cx="5540220" cy="4176122"/>
          </a:xfrm>
        </p:spPr>
      </p:pic>
      <p:sp>
        <p:nvSpPr>
          <p:cNvPr id="7" name="TextBox 6">
            <a:extLst>
              <a:ext uri="{FF2B5EF4-FFF2-40B4-BE49-F238E27FC236}">
                <a16:creationId xmlns:a16="http://schemas.microsoft.com/office/drawing/2014/main" id="{418D6B6E-A61D-D3A4-28C3-5B1EE9574CE8}"/>
              </a:ext>
            </a:extLst>
          </p:cNvPr>
          <p:cNvSpPr txBox="1"/>
          <p:nvPr/>
        </p:nvSpPr>
        <p:spPr>
          <a:xfrm>
            <a:off x="7079556" y="1431906"/>
            <a:ext cx="3717043" cy="147732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We have two ways to access the</a:t>
            </a:r>
          </a:p>
          <a:p>
            <a:r>
              <a:rPr lang="en-HK" dirty="0"/>
              <a:t>elements of a Series:</a:t>
            </a:r>
          </a:p>
          <a:p>
            <a:pPr marL="342900" indent="-342900">
              <a:buAutoNum type="arabicParenBoth"/>
            </a:pPr>
            <a:r>
              <a:rPr lang="en-HK" dirty="0"/>
              <a:t>using the </a:t>
            </a:r>
            <a:r>
              <a:rPr lang="en-HK" dirty="0">
                <a:solidFill>
                  <a:srgbClr val="FF0000"/>
                </a:solidFill>
              </a:rPr>
              <a:t>index</a:t>
            </a:r>
            <a:r>
              <a:rPr lang="en-HK" dirty="0"/>
              <a:t> as if it is a </a:t>
            </a:r>
            <a:r>
              <a:rPr lang="en-HK" dirty="0" err="1"/>
              <a:t>numpy</a:t>
            </a:r>
            <a:endParaRPr lang="en-HK" dirty="0"/>
          </a:p>
          <a:p>
            <a:r>
              <a:rPr lang="en-HK" dirty="0"/>
              <a:t>array; or</a:t>
            </a:r>
          </a:p>
          <a:p>
            <a:r>
              <a:rPr lang="en-HK" dirty="0"/>
              <a:t>(2) using the </a:t>
            </a:r>
            <a:r>
              <a:rPr lang="en-HK" dirty="0" err="1"/>
              <a:t>series’s</a:t>
            </a:r>
            <a:r>
              <a:rPr lang="en-HK" dirty="0"/>
              <a:t> </a:t>
            </a:r>
            <a:r>
              <a:rPr lang="en-HK" dirty="0">
                <a:solidFill>
                  <a:srgbClr val="FF0000"/>
                </a:solidFill>
              </a:rPr>
              <a:t>index labels</a:t>
            </a:r>
          </a:p>
        </p:txBody>
      </p:sp>
      <p:pic>
        <p:nvPicPr>
          <p:cNvPr id="9" name="Picture 8">
            <a:extLst>
              <a:ext uri="{FF2B5EF4-FFF2-40B4-BE49-F238E27FC236}">
                <a16:creationId xmlns:a16="http://schemas.microsoft.com/office/drawing/2014/main" id="{FFB398B4-901D-917D-15E8-D162CBE09F59}"/>
              </a:ext>
            </a:extLst>
          </p:cNvPr>
          <p:cNvPicPr>
            <a:picLocks noChangeAspect="1"/>
          </p:cNvPicPr>
          <p:nvPr/>
        </p:nvPicPr>
        <p:blipFill>
          <a:blip r:embed="rId3"/>
          <a:stretch>
            <a:fillRect/>
          </a:stretch>
        </p:blipFill>
        <p:spPr>
          <a:xfrm>
            <a:off x="7079556" y="2909234"/>
            <a:ext cx="2103302" cy="922100"/>
          </a:xfrm>
          <a:prstGeom prst="rect">
            <a:avLst/>
          </a:prstGeom>
        </p:spPr>
      </p:pic>
      <p:pic>
        <p:nvPicPr>
          <p:cNvPr id="14" name="Picture 13">
            <a:extLst>
              <a:ext uri="{FF2B5EF4-FFF2-40B4-BE49-F238E27FC236}">
                <a16:creationId xmlns:a16="http://schemas.microsoft.com/office/drawing/2014/main" id="{ABACFC0F-D401-6205-3BD0-A1BF0AA057DC}"/>
              </a:ext>
            </a:extLst>
          </p:cNvPr>
          <p:cNvPicPr>
            <a:picLocks noChangeAspect="1"/>
          </p:cNvPicPr>
          <p:nvPr/>
        </p:nvPicPr>
        <p:blipFill>
          <a:blip r:embed="rId4"/>
          <a:stretch>
            <a:fillRect/>
          </a:stretch>
        </p:blipFill>
        <p:spPr>
          <a:xfrm>
            <a:off x="7024524" y="3831334"/>
            <a:ext cx="2158334" cy="2863809"/>
          </a:xfrm>
          <a:prstGeom prst="rect">
            <a:avLst/>
          </a:prstGeom>
        </p:spPr>
      </p:pic>
      <p:pic>
        <p:nvPicPr>
          <p:cNvPr id="17" name="Picture 16">
            <a:extLst>
              <a:ext uri="{FF2B5EF4-FFF2-40B4-BE49-F238E27FC236}">
                <a16:creationId xmlns:a16="http://schemas.microsoft.com/office/drawing/2014/main" id="{D4F510C8-84D6-59B0-2150-CE9CCB3065A6}"/>
              </a:ext>
            </a:extLst>
          </p:cNvPr>
          <p:cNvPicPr>
            <a:picLocks noChangeAspect="1"/>
          </p:cNvPicPr>
          <p:nvPr/>
        </p:nvPicPr>
        <p:blipFill>
          <a:blip r:embed="rId5"/>
          <a:stretch>
            <a:fillRect/>
          </a:stretch>
        </p:blipFill>
        <p:spPr>
          <a:xfrm>
            <a:off x="9586104" y="2978919"/>
            <a:ext cx="2040260" cy="2348456"/>
          </a:xfrm>
          <a:prstGeom prst="rect">
            <a:avLst/>
          </a:prstGeom>
        </p:spPr>
      </p:pic>
    </p:spTree>
    <p:extLst>
      <p:ext uri="{BB962C8B-B14F-4D97-AF65-F5344CB8AC3E}">
        <p14:creationId xmlns:p14="http://schemas.microsoft.com/office/powerpoint/2010/main" val="2960126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5E1BD-7995-2E40-64D0-5A3B71E1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6A3D2-9447-BFEF-591F-CA1D52FFCAE9}"/>
              </a:ext>
            </a:extLst>
          </p:cNvPr>
          <p:cNvSpPr>
            <a:spLocks noGrp="1"/>
          </p:cNvSpPr>
          <p:nvPr>
            <p:ph type="title"/>
          </p:nvPr>
        </p:nvSpPr>
        <p:spPr/>
        <p:txBody>
          <a:bodyPr/>
          <a:lstStyle/>
          <a:p>
            <a:r>
              <a:rPr lang="en-HK" sz="3600" dirty="0"/>
              <a:t>Access the elements in a Series</a:t>
            </a:r>
            <a:endParaRPr lang="en-HK" dirty="0"/>
          </a:p>
        </p:txBody>
      </p:sp>
      <p:pic>
        <p:nvPicPr>
          <p:cNvPr id="5" name="Content Placeholder 4">
            <a:extLst>
              <a:ext uri="{FF2B5EF4-FFF2-40B4-BE49-F238E27FC236}">
                <a16:creationId xmlns:a16="http://schemas.microsoft.com/office/drawing/2014/main" id="{CDD11D1D-0FDD-6850-9AFA-084697273B2F}"/>
              </a:ext>
            </a:extLst>
          </p:cNvPr>
          <p:cNvPicPr>
            <a:picLocks noGrp="1" noChangeAspect="1"/>
          </p:cNvPicPr>
          <p:nvPr>
            <p:ph idx="1"/>
          </p:nvPr>
        </p:nvPicPr>
        <p:blipFill>
          <a:blip r:embed="rId2"/>
          <a:stretch>
            <a:fillRect/>
          </a:stretch>
        </p:blipFill>
        <p:spPr>
          <a:xfrm>
            <a:off x="923345" y="2210531"/>
            <a:ext cx="5540220" cy="4176122"/>
          </a:xfrm>
        </p:spPr>
      </p:pic>
      <p:pic>
        <p:nvPicPr>
          <p:cNvPr id="9" name="Picture 8">
            <a:extLst>
              <a:ext uri="{FF2B5EF4-FFF2-40B4-BE49-F238E27FC236}">
                <a16:creationId xmlns:a16="http://schemas.microsoft.com/office/drawing/2014/main" id="{865B56E6-A9ED-D06E-9785-B950BB2C2678}"/>
              </a:ext>
            </a:extLst>
          </p:cNvPr>
          <p:cNvPicPr>
            <a:picLocks noChangeAspect="1"/>
          </p:cNvPicPr>
          <p:nvPr/>
        </p:nvPicPr>
        <p:blipFill>
          <a:blip r:embed="rId3"/>
          <a:stretch>
            <a:fillRect/>
          </a:stretch>
        </p:blipFill>
        <p:spPr>
          <a:xfrm>
            <a:off x="7079556" y="2909234"/>
            <a:ext cx="2103302" cy="922100"/>
          </a:xfrm>
          <a:prstGeom prst="rect">
            <a:avLst/>
          </a:prstGeom>
        </p:spPr>
      </p:pic>
      <p:pic>
        <p:nvPicPr>
          <p:cNvPr id="14" name="Picture 13">
            <a:extLst>
              <a:ext uri="{FF2B5EF4-FFF2-40B4-BE49-F238E27FC236}">
                <a16:creationId xmlns:a16="http://schemas.microsoft.com/office/drawing/2014/main" id="{794CCF75-7B47-BB75-03DF-EBBC206C49F7}"/>
              </a:ext>
            </a:extLst>
          </p:cNvPr>
          <p:cNvPicPr>
            <a:picLocks noChangeAspect="1"/>
          </p:cNvPicPr>
          <p:nvPr/>
        </p:nvPicPr>
        <p:blipFill>
          <a:blip r:embed="rId4"/>
          <a:stretch>
            <a:fillRect/>
          </a:stretch>
        </p:blipFill>
        <p:spPr>
          <a:xfrm>
            <a:off x="7024524" y="3831334"/>
            <a:ext cx="2158334" cy="2863809"/>
          </a:xfrm>
          <a:prstGeom prst="rect">
            <a:avLst/>
          </a:prstGeom>
        </p:spPr>
      </p:pic>
      <p:pic>
        <p:nvPicPr>
          <p:cNvPr id="17" name="Picture 16">
            <a:extLst>
              <a:ext uri="{FF2B5EF4-FFF2-40B4-BE49-F238E27FC236}">
                <a16:creationId xmlns:a16="http://schemas.microsoft.com/office/drawing/2014/main" id="{37C7FC83-C737-9E60-5E04-D5FECE9DE8EA}"/>
              </a:ext>
            </a:extLst>
          </p:cNvPr>
          <p:cNvPicPr>
            <a:picLocks noChangeAspect="1"/>
          </p:cNvPicPr>
          <p:nvPr/>
        </p:nvPicPr>
        <p:blipFill>
          <a:blip r:embed="rId5"/>
          <a:stretch>
            <a:fillRect/>
          </a:stretch>
        </p:blipFill>
        <p:spPr>
          <a:xfrm>
            <a:off x="9586104" y="2978919"/>
            <a:ext cx="2040260" cy="2348456"/>
          </a:xfrm>
          <a:prstGeom prst="rect">
            <a:avLst/>
          </a:prstGeom>
        </p:spPr>
      </p:pic>
      <p:sp>
        <p:nvSpPr>
          <p:cNvPr id="3" name="TextBox 2">
            <a:extLst>
              <a:ext uri="{FF2B5EF4-FFF2-40B4-BE49-F238E27FC236}">
                <a16:creationId xmlns:a16="http://schemas.microsoft.com/office/drawing/2014/main" id="{FA8F5E04-9D53-DC9F-D10F-8E0A66B3E1B7}"/>
              </a:ext>
            </a:extLst>
          </p:cNvPr>
          <p:cNvSpPr txBox="1"/>
          <p:nvPr/>
        </p:nvSpPr>
        <p:spPr>
          <a:xfrm>
            <a:off x="1579151" y="5327375"/>
            <a:ext cx="4676024" cy="369332"/>
          </a:xfrm>
          <a:prstGeom prst="rect">
            <a:avLst/>
          </a:prstGeom>
          <a:solidFill>
            <a:srgbClr val="FFFFCC"/>
          </a:solidFill>
        </p:spPr>
        <p:txBody>
          <a:bodyPr wrap="none" rtlCol="0">
            <a:spAutoFit/>
          </a:bodyPr>
          <a:lstStyle/>
          <a:p>
            <a:r>
              <a:rPr lang="en-HK" dirty="0"/>
              <a:t>The stopping </a:t>
            </a:r>
            <a:r>
              <a:rPr lang="en-HK" dirty="0">
                <a:solidFill>
                  <a:srgbClr val="FF0000"/>
                </a:solidFill>
              </a:rPr>
              <a:t>index</a:t>
            </a:r>
            <a:r>
              <a:rPr lang="en-HK" dirty="0"/>
              <a:t> is not included in the output</a:t>
            </a:r>
          </a:p>
        </p:txBody>
      </p:sp>
      <p:cxnSp>
        <p:nvCxnSpPr>
          <p:cNvPr id="6" name="Straight Arrow Connector 5">
            <a:extLst>
              <a:ext uri="{FF2B5EF4-FFF2-40B4-BE49-F238E27FC236}">
                <a16:creationId xmlns:a16="http://schemas.microsoft.com/office/drawing/2014/main" id="{ABEA8222-CF7F-A206-3D88-BA89529619DF}"/>
              </a:ext>
            </a:extLst>
          </p:cNvPr>
          <p:cNvCxnSpPr>
            <a:cxnSpLocks/>
            <a:stCxn id="3" idx="3"/>
          </p:cNvCxnSpPr>
          <p:nvPr/>
        </p:nvCxnSpPr>
        <p:spPr>
          <a:xfrm flipV="1">
            <a:off x="6255175" y="4127780"/>
            <a:ext cx="1548163" cy="138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5A79E6-D6A7-896C-9EE5-3BEE05E4C263}"/>
              </a:ext>
            </a:extLst>
          </p:cNvPr>
          <p:cNvSpPr txBox="1"/>
          <p:nvPr/>
        </p:nvSpPr>
        <p:spPr>
          <a:xfrm>
            <a:off x="1579151" y="5735154"/>
            <a:ext cx="4884414" cy="369332"/>
          </a:xfrm>
          <a:prstGeom prst="rect">
            <a:avLst/>
          </a:prstGeom>
          <a:solidFill>
            <a:srgbClr val="FFFFCC"/>
          </a:solidFill>
        </p:spPr>
        <p:txBody>
          <a:bodyPr wrap="none" rtlCol="0">
            <a:spAutoFit/>
          </a:bodyPr>
          <a:lstStyle/>
          <a:p>
            <a:r>
              <a:rPr lang="en-HK" dirty="0"/>
              <a:t>The stopping </a:t>
            </a:r>
            <a:r>
              <a:rPr lang="en-HK" dirty="0">
                <a:solidFill>
                  <a:srgbClr val="FF0000"/>
                </a:solidFill>
              </a:rPr>
              <a:t>index label </a:t>
            </a:r>
            <a:r>
              <a:rPr lang="en-HK" dirty="0"/>
              <a:t>is included in the output</a:t>
            </a:r>
          </a:p>
        </p:txBody>
      </p:sp>
      <p:cxnSp>
        <p:nvCxnSpPr>
          <p:cNvPr id="13" name="Connector: Elbow 12">
            <a:extLst>
              <a:ext uri="{FF2B5EF4-FFF2-40B4-BE49-F238E27FC236}">
                <a16:creationId xmlns:a16="http://schemas.microsoft.com/office/drawing/2014/main" id="{7307E0FB-3CEA-D474-B8C8-95967BFEF700}"/>
              </a:ext>
            </a:extLst>
          </p:cNvPr>
          <p:cNvCxnSpPr>
            <a:stCxn id="10" idx="3"/>
          </p:cNvCxnSpPr>
          <p:nvPr/>
        </p:nvCxnSpPr>
        <p:spPr>
          <a:xfrm flipV="1">
            <a:off x="6463565" y="5696707"/>
            <a:ext cx="2013542" cy="223113"/>
          </a:xfrm>
          <a:prstGeom prst="bentConnector3">
            <a:avLst>
              <a:gd name="adj1" fmla="val 99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A77365-0C59-378A-2CD1-2843A866F13E}"/>
              </a:ext>
            </a:extLst>
          </p:cNvPr>
          <p:cNvSpPr txBox="1"/>
          <p:nvPr/>
        </p:nvSpPr>
        <p:spPr>
          <a:xfrm>
            <a:off x="1579151" y="4958043"/>
            <a:ext cx="1576009" cy="369332"/>
          </a:xfrm>
          <a:prstGeom prst="rect">
            <a:avLst/>
          </a:prstGeom>
          <a:solidFill>
            <a:srgbClr val="FFC000"/>
          </a:solidFill>
        </p:spPr>
        <p:txBody>
          <a:bodyPr wrap="none" rtlCol="0">
            <a:spAutoFit/>
          </a:bodyPr>
          <a:lstStyle/>
          <a:p>
            <a:r>
              <a:rPr lang="en-HK" dirty="0"/>
              <a:t>Be very careful</a:t>
            </a:r>
          </a:p>
        </p:txBody>
      </p:sp>
      <p:sp>
        <p:nvSpPr>
          <p:cNvPr id="4" name="TextBox 3">
            <a:extLst>
              <a:ext uri="{FF2B5EF4-FFF2-40B4-BE49-F238E27FC236}">
                <a16:creationId xmlns:a16="http://schemas.microsoft.com/office/drawing/2014/main" id="{F7EDBDDA-BEB1-F467-B835-2C2587AD503B}"/>
              </a:ext>
            </a:extLst>
          </p:cNvPr>
          <p:cNvSpPr txBox="1"/>
          <p:nvPr/>
        </p:nvSpPr>
        <p:spPr>
          <a:xfrm>
            <a:off x="7079556" y="1431906"/>
            <a:ext cx="3717043" cy="147732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We have two ways to access the</a:t>
            </a:r>
          </a:p>
          <a:p>
            <a:r>
              <a:rPr lang="en-HK" dirty="0"/>
              <a:t>elements of a Series:</a:t>
            </a:r>
          </a:p>
          <a:p>
            <a:pPr marL="342900" indent="-342900">
              <a:buAutoNum type="arabicParenBoth"/>
            </a:pPr>
            <a:r>
              <a:rPr lang="en-HK" dirty="0"/>
              <a:t>using the </a:t>
            </a:r>
            <a:r>
              <a:rPr lang="en-HK" dirty="0">
                <a:solidFill>
                  <a:srgbClr val="FF0000"/>
                </a:solidFill>
              </a:rPr>
              <a:t>index</a:t>
            </a:r>
            <a:r>
              <a:rPr lang="en-HK" dirty="0"/>
              <a:t> as if it is a </a:t>
            </a:r>
            <a:r>
              <a:rPr lang="en-HK" dirty="0" err="1"/>
              <a:t>numpy</a:t>
            </a:r>
            <a:endParaRPr lang="en-HK" dirty="0"/>
          </a:p>
          <a:p>
            <a:r>
              <a:rPr lang="en-HK" dirty="0"/>
              <a:t>array; or</a:t>
            </a:r>
          </a:p>
          <a:p>
            <a:r>
              <a:rPr lang="en-HK" dirty="0"/>
              <a:t>(2) using the </a:t>
            </a:r>
            <a:r>
              <a:rPr lang="en-HK" dirty="0" err="1"/>
              <a:t>series’s</a:t>
            </a:r>
            <a:r>
              <a:rPr lang="en-HK" dirty="0"/>
              <a:t> </a:t>
            </a:r>
            <a:r>
              <a:rPr lang="en-HK" dirty="0">
                <a:solidFill>
                  <a:srgbClr val="FF0000"/>
                </a:solidFill>
              </a:rPr>
              <a:t>index labels</a:t>
            </a:r>
          </a:p>
        </p:txBody>
      </p:sp>
    </p:spTree>
    <p:extLst>
      <p:ext uri="{BB962C8B-B14F-4D97-AF65-F5344CB8AC3E}">
        <p14:creationId xmlns:p14="http://schemas.microsoft.com/office/powerpoint/2010/main" val="1622359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normAutofit/>
          </a:bodyPr>
          <a:lstStyle/>
          <a:p>
            <a:r>
              <a:rPr lang="en-HK" sz="3600" dirty="0"/>
              <a:t>Like </a:t>
            </a:r>
            <a:r>
              <a:rPr lang="en-HK" sz="3600" dirty="0" err="1"/>
              <a:t>Numpy</a:t>
            </a:r>
            <a:r>
              <a:rPr lang="en-HK" sz="3600" dirty="0"/>
              <a:t> Array, element-wise operations are supported</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pic>
        <p:nvPicPr>
          <p:cNvPr id="11" name="Picture 10">
            <a:extLst>
              <a:ext uri="{FF2B5EF4-FFF2-40B4-BE49-F238E27FC236}">
                <a16:creationId xmlns:a16="http://schemas.microsoft.com/office/drawing/2014/main" id="{FCE1E959-2ABC-7813-EF3C-3D9EE0524168}"/>
              </a:ext>
            </a:extLst>
          </p:cNvPr>
          <p:cNvPicPr>
            <a:picLocks noChangeAspect="1"/>
          </p:cNvPicPr>
          <p:nvPr/>
        </p:nvPicPr>
        <p:blipFill>
          <a:blip r:embed="rId3"/>
          <a:stretch>
            <a:fillRect/>
          </a:stretch>
        </p:blipFill>
        <p:spPr>
          <a:xfrm>
            <a:off x="6773065" y="1790685"/>
            <a:ext cx="2522439" cy="4618120"/>
          </a:xfrm>
          <a:prstGeom prst="rect">
            <a:avLst/>
          </a:prstGeom>
        </p:spPr>
      </p:pic>
    </p:spTree>
    <p:extLst>
      <p:ext uri="{BB962C8B-B14F-4D97-AF65-F5344CB8AC3E}">
        <p14:creationId xmlns:p14="http://schemas.microsoft.com/office/powerpoint/2010/main" val="30630629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AD35-8C86-9F31-AE17-0736C4E578C5}"/>
              </a:ext>
            </a:extLst>
          </p:cNvPr>
          <p:cNvSpPr>
            <a:spLocks noGrp="1"/>
          </p:cNvSpPr>
          <p:nvPr>
            <p:ph type="title"/>
          </p:nvPr>
        </p:nvSpPr>
        <p:spPr/>
        <p:txBody>
          <a:bodyPr/>
          <a:lstStyle/>
          <a:p>
            <a:r>
              <a:rPr lang="en-HK" sz="3600" dirty="0"/>
              <a:t>Conditions and Boolean indexing are also supported</a:t>
            </a:r>
            <a:endParaRPr lang="en-HK" dirty="0"/>
          </a:p>
        </p:txBody>
      </p:sp>
      <p:pic>
        <p:nvPicPr>
          <p:cNvPr id="5" name="Content Placeholder 4">
            <a:extLst>
              <a:ext uri="{FF2B5EF4-FFF2-40B4-BE49-F238E27FC236}">
                <a16:creationId xmlns:a16="http://schemas.microsoft.com/office/drawing/2014/main" id="{5DBBC4E3-C933-556C-EBDE-9F3870C7A855}"/>
              </a:ext>
            </a:extLst>
          </p:cNvPr>
          <p:cNvPicPr>
            <a:picLocks noGrp="1" noChangeAspect="1"/>
          </p:cNvPicPr>
          <p:nvPr>
            <p:ph idx="1"/>
          </p:nvPr>
        </p:nvPicPr>
        <p:blipFill>
          <a:blip r:embed="rId2"/>
          <a:stretch>
            <a:fillRect/>
          </a:stretch>
        </p:blipFill>
        <p:spPr>
          <a:xfrm>
            <a:off x="1035177" y="1790685"/>
            <a:ext cx="5540220" cy="4176122"/>
          </a:xfrm>
        </p:spPr>
      </p:pic>
      <p:pic>
        <p:nvPicPr>
          <p:cNvPr id="4" name="Picture 3">
            <a:extLst>
              <a:ext uri="{FF2B5EF4-FFF2-40B4-BE49-F238E27FC236}">
                <a16:creationId xmlns:a16="http://schemas.microsoft.com/office/drawing/2014/main" id="{D3E414DC-2FB0-E499-D7F5-DCCB44409A77}"/>
              </a:ext>
            </a:extLst>
          </p:cNvPr>
          <p:cNvPicPr>
            <a:picLocks noChangeAspect="1"/>
          </p:cNvPicPr>
          <p:nvPr/>
        </p:nvPicPr>
        <p:blipFill>
          <a:blip r:embed="rId3"/>
          <a:stretch>
            <a:fillRect/>
          </a:stretch>
        </p:blipFill>
        <p:spPr>
          <a:xfrm>
            <a:off x="6915296" y="1790685"/>
            <a:ext cx="2548848" cy="3519839"/>
          </a:xfrm>
          <a:prstGeom prst="rect">
            <a:avLst/>
          </a:prstGeom>
        </p:spPr>
      </p:pic>
    </p:spTree>
    <p:extLst>
      <p:ext uri="{BB962C8B-B14F-4D97-AF65-F5344CB8AC3E}">
        <p14:creationId xmlns:p14="http://schemas.microsoft.com/office/powerpoint/2010/main" val="387722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Custom 5">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903D00"/>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9941</TotalTime>
  <Words>4548</Words>
  <Application>Microsoft Office PowerPoint</Application>
  <PresentationFormat>Widescreen</PresentationFormat>
  <Paragraphs>741</Paragraphs>
  <Slides>120</Slides>
  <Notes>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120</vt:i4>
      </vt:variant>
    </vt:vector>
  </HeadingPairs>
  <TitlesOfParts>
    <vt:vector size="128" baseType="lpstr">
      <vt:lpstr>Arial</vt:lpstr>
      <vt:lpstr>Calibri</vt:lpstr>
      <vt:lpstr>Calibri Light</vt:lpstr>
      <vt:lpstr>Symbol</vt:lpstr>
      <vt:lpstr>Wingdings</vt:lpstr>
      <vt:lpstr>Office Theme</vt:lpstr>
      <vt:lpstr>Office Theme</vt:lpstr>
      <vt:lpstr>Retrospect</vt:lpstr>
      <vt:lpstr>COMP7409C Machine Learning in Trading and Finance </vt:lpstr>
      <vt:lpstr>About this course</vt:lpstr>
      <vt:lpstr>About this course</vt:lpstr>
      <vt:lpstr>Topics to be covered  </vt:lpstr>
      <vt:lpstr>Assignment release schedule</vt:lpstr>
      <vt:lpstr>Programming Languages: Python</vt:lpstr>
      <vt:lpstr>Programming Languages for this course:</vt:lpstr>
      <vt:lpstr>Anaconda Repository (Anaconda Repo)</vt:lpstr>
      <vt:lpstr>How to install Anaconda?</vt:lpstr>
      <vt:lpstr>After installing Anaconda (on my Window 11 Home)</vt:lpstr>
      <vt:lpstr>After installing Anaconda (on my Window 11 Home)</vt:lpstr>
      <vt:lpstr>There are many other useful tools from Anaconda</vt:lpstr>
      <vt:lpstr>There are many other useful tools from Anaconda</vt:lpstr>
      <vt:lpstr>The Python Package Index (PyPI)</vt:lpstr>
      <vt:lpstr>IPython and Jupyter Notebook</vt:lpstr>
      <vt:lpstr>PowerPoint Presentation</vt:lpstr>
      <vt:lpstr>IPython and Jupyter Notebook</vt:lpstr>
      <vt:lpstr>IPython and Jupyter Notebook</vt:lpstr>
      <vt:lpstr>IPython and Jupyter Notebook</vt:lpstr>
      <vt:lpstr>IPython and Jupyter Notebook</vt:lpstr>
      <vt:lpstr>Another way for opening Jupyter Notebook</vt:lpstr>
      <vt:lpstr>IPython and Jupyter Notebook</vt:lpstr>
      <vt:lpstr>The browser-based interface of Jupyter NB</vt:lpstr>
      <vt:lpstr>An example</vt:lpstr>
      <vt:lpstr>An example</vt:lpstr>
      <vt:lpstr>PowerPoint Presentation</vt:lpstr>
      <vt:lpstr>Colab: Running Jupyter NB on internet</vt:lpstr>
      <vt:lpstr>Colab: Running Jupyter NB on internet</vt:lpstr>
      <vt:lpstr>How to use Colab?</vt:lpstr>
      <vt:lpstr>2. Open google drive</vt:lpstr>
      <vt:lpstr>PowerPoint Presentation</vt:lpstr>
      <vt:lpstr>PowerPoint Presentation</vt:lpstr>
      <vt:lpstr>PowerPoint Presentation</vt:lpstr>
      <vt:lpstr>PowerPoint Presentation</vt:lpstr>
      <vt:lpstr>What’s next?</vt:lpstr>
      <vt:lpstr>Advanced Python: Classes and Objects</vt:lpstr>
      <vt:lpstr>Classes and Objects in Python</vt:lpstr>
      <vt:lpstr>An example: a simple class (simple_class.jpynb)</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An example: a simple class</vt:lpstr>
      <vt:lpstr>Using a class from another program</vt:lpstr>
      <vt:lpstr>List comprehension</vt:lpstr>
      <vt:lpstr>List comprehension</vt:lpstr>
      <vt:lpstr>List comprehension</vt:lpstr>
      <vt:lpstr>List comprehension</vt:lpstr>
      <vt:lpstr>Dictionary comprehension</vt:lpstr>
      <vt:lpstr>Very brief introduction on NumPy</vt:lpstr>
      <vt:lpstr>Very brief introduction on NumPy</vt:lpstr>
      <vt:lpstr>How to import numpy into your program?</vt:lpstr>
      <vt:lpstr>Constructing a numpy array from a Python list</vt:lpstr>
      <vt:lpstr>Constructing a numpy array from a Python list</vt:lpstr>
      <vt:lpstr>Simple ways to create filled ndarray</vt:lpstr>
      <vt:lpstr>Simple ways to create filled ndarray</vt:lpstr>
      <vt:lpstr>Reshaping an array</vt:lpstr>
      <vt:lpstr>Reshaping an array</vt:lpstr>
      <vt:lpstr>Reshaping an array</vt:lpstr>
      <vt:lpstr>Reshaping an array</vt:lpstr>
      <vt:lpstr>Element-wise operations</vt:lpstr>
      <vt:lpstr>Element-wise operations</vt:lpstr>
      <vt:lpstr>Element-wise on functions</vt:lpstr>
      <vt:lpstr>Element-wise on functions</vt:lpstr>
      <vt:lpstr>Broadcasting</vt:lpstr>
      <vt:lpstr>Broadcasting</vt:lpstr>
      <vt:lpstr>Conditions, Boolean Arrays and Selection</vt:lpstr>
      <vt:lpstr>Indexing and slicing an ndarray</vt:lpstr>
      <vt:lpstr>Indexing and slicing an ndarray</vt:lpstr>
      <vt:lpstr>Indexing and slicing an ndarray</vt:lpstr>
      <vt:lpstr>Indexing and slicing an ndarray</vt:lpstr>
      <vt:lpstr>Indexing and slicing an ndarray</vt:lpstr>
      <vt:lpstr>Indexing and slicing an ndarray</vt:lpstr>
      <vt:lpstr>Indexing and slicing an ndarray</vt:lpstr>
      <vt:lpstr>The Ellipsis </vt:lpstr>
      <vt:lpstr>The Ellipsis </vt:lpstr>
      <vt:lpstr>Very brief introduction of Pandas</vt:lpstr>
      <vt:lpstr>Series</vt:lpstr>
      <vt:lpstr>Creating Series: using the pd.Series method</vt:lpstr>
      <vt:lpstr>Creating Series: using the pd.Series method</vt:lpstr>
      <vt:lpstr>Creating Series: using the pd.Series method</vt:lpstr>
      <vt:lpstr>Obtain the values only (i.e., without row labels)</vt:lpstr>
      <vt:lpstr>Access the elements in a Series</vt:lpstr>
      <vt:lpstr>Access the elements in a Series</vt:lpstr>
      <vt:lpstr>Like Numpy Array, element-wise operations are supported</vt:lpstr>
      <vt:lpstr>Conditions and Boolean indexing are also supported</vt:lpstr>
      <vt:lpstr>Some useful functions on Series</vt:lpstr>
      <vt:lpstr>DataFrame</vt:lpstr>
      <vt:lpstr>Create a DataFrame using pd.DataFrame</vt:lpstr>
      <vt:lpstr>Create a DataFrame using pd.DataFrame</vt:lpstr>
      <vt:lpstr>Create a DataFrame using pd.DataFrame</vt:lpstr>
      <vt:lpstr>Create a DataFrame using pd.DataFrame</vt:lpstr>
      <vt:lpstr>Create a DataFrame using pd.DataFrame</vt:lpstr>
      <vt:lpstr>Create a DataFrame using pd.DataFrame</vt:lpstr>
      <vt:lpstr>Some functions for information</vt:lpstr>
      <vt:lpstr>Some statistical functions</vt:lpstr>
      <vt:lpstr>Some statistical functions</vt:lpstr>
      <vt:lpstr>Selecting rows and columns</vt:lpstr>
      <vt:lpstr>Selecting rows and columns</vt:lpstr>
      <vt:lpstr>Selecting rows and columns</vt:lpstr>
      <vt:lpstr>Selecting rows and columns</vt:lpstr>
      <vt:lpstr>Selecting rows and columns</vt:lpstr>
      <vt:lpstr>Reading and writing files</vt:lpstr>
      <vt:lpstr>An example</vt:lpstr>
      <vt:lpstr>PowerPoint Presentation</vt:lpstr>
      <vt:lpstr>Note: We cannot access local file from Colab directly, we need to upload the file first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hfting</dc:creator>
  <cp:lastModifiedBy>Hing Fung Ting</cp:lastModifiedBy>
  <cp:revision>318</cp:revision>
  <dcterms:created xsi:type="dcterms:W3CDTF">2022-01-07T06:42:54Z</dcterms:created>
  <dcterms:modified xsi:type="dcterms:W3CDTF">2025-06-14T06:15:15Z</dcterms:modified>
</cp:coreProperties>
</file>